
<file path=[Content_Types].xml><?xml version="1.0" encoding="utf-8"?>
<Types xmlns="http://schemas.openxmlformats.org/package/2006/content-types">
  <Default Extension="jpeg" ContentType="image/jpeg"/>
  <Default Extension="jpg" ContentType="image/jpeg"/>
  <Default Extension="MTS" ContentType="video/mp2t"/>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handoutMasterIdLst>
    <p:handoutMasterId r:id="rId39"/>
  </p:handoutMasterIdLst>
  <p:sldIdLst>
    <p:sldId id="378" r:id="rId2"/>
    <p:sldId id="377" r:id="rId3"/>
    <p:sldId id="273" r:id="rId4"/>
    <p:sldId id="402" r:id="rId5"/>
    <p:sldId id="404" r:id="rId6"/>
    <p:sldId id="400" r:id="rId7"/>
    <p:sldId id="363" r:id="rId8"/>
    <p:sldId id="296" r:id="rId9"/>
    <p:sldId id="407" r:id="rId10"/>
    <p:sldId id="406" r:id="rId11"/>
    <p:sldId id="271" r:id="rId12"/>
    <p:sldId id="376" r:id="rId13"/>
    <p:sldId id="272" r:id="rId14"/>
    <p:sldId id="294" r:id="rId15"/>
    <p:sldId id="350" r:id="rId16"/>
    <p:sldId id="399" r:id="rId17"/>
    <p:sldId id="341" r:id="rId18"/>
    <p:sldId id="409" r:id="rId19"/>
    <p:sldId id="408" r:id="rId20"/>
    <p:sldId id="331" r:id="rId21"/>
    <p:sldId id="314" r:id="rId22"/>
    <p:sldId id="343" r:id="rId23"/>
    <p:sldId id="371" r:id="rId24"/>
    <p:sldId id="368" r:id="rId25"/>
    <p:sldId id="370" r:id="rId26"/>
    <p:sldId id="398" r:id="rId27"/>
    <p:sldId id="369" r:id="rId28"/>
    <p:sldId id="318" r:id="rId29"/>
    <p:sldId id="364" r:id="rId30"/>
    <p:sldId id="281" r:id="rId31"/>
    <p:sldId id="365" r:id="rId32"/>
    <p:sldId id="366" r:id="rId33"/>
    <p:sldId id="367" r:id="rId34"/>
    <p:sldId id="372" r:id="rId35"/>
    <p:sldId id="373" r:id="rId36"/>
    <p:sldId id="256" r:id="rId37"/>
  </p:sldIdLst>
  <p:sldSz cx="10799763" cy="7199313"/>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8" userDrawn="1">
          <p15:clr>
            <a:srgbClr val="A4A3A4"/>
          </p15:clr>
        </p15:guide>
        <p15:guide id="2" pos="34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01" autoAdjust="0"/>
    <p:restoredTop sz="94667" autoAdjust="0"/>
  </p:normalViewPr>
  <p:slideViewPr>
    <p:cSldViewPr>
      <p:cViewPr varScale="1">
        <p:scale>
          <a:sx n="100" d="100"/>
          <a:sy n="100" d="100"/>
        </p:scale>
        <p:origin x="696" y="96"/>
      </p:cViewPr>
      <p:guideLst>
        <p:guide orient="horz" pos="2268"/>
        <p:guide pos="3403"/>
      </p:guideLst>
    </p:cSldViewPr>
  </p:slideViewPr>
  <p:outlineViewPr>
    <p:cViewPr>
      <p:scale>
        <a:sx n="33" d="100"/>
        <a:sy n="33" d="100"/>
      </p:scale>
      <p:origin x="0" y="-4548"/>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36270756-51CB-4567-B376-D38A67FA29B9}" type="datetimeFigureOut">
              <a:rPr lang="de-CH" smtClean="0"/>
              <a:pPr/>
              <a:t>27.03.2021</a:t>
            </a:fld>
            <a:endParaRPr lang="de-CH"/>
          </a:p>
        </p:txBody>
      </p:sp>
      <p:sp>
        <p:nvSpPr>
          <p:cNvPr id="4" name="Fußzeilenplatzhalter 3"/>
          <p:cNvSpPr>
            <a:spLocks noGrp="1"/>
          </p:cNvSpPr>
          <p:nvPr>
            <p:ph type="ftr" sz="quarter" idx="2"/>
          </p:nvPr>
        </p:nvSpPr>
        <p:spPr>
          <a:xfrm>
            <a:off x="0" y="9447213"/>
            <a:ext cx="2971800" cy="4968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3884613" y="9447213"/>
            <a:ext cx="2971800" cy="496887"/>
          </a:xfrm>
          <a:prstGeom prst="rect">
            <a:avLst/>
          </a:prstGeom>
        </p:spPr>
        <p:txBody>
          <a:bodyPr vert="horz" lIns="91440" tIns="45720" rIns="91440" bIns="45720" rtlCol="0" anchor="b"/>
          <a:lstStyle>
            <a:lvl1pPr algn="r">
              <a:defRPr sz="1200"/>
            </a:lvl1pPr>
          </a:lstStyle>
          <a:p>
            <a:fld id="{ABDFC80C-4EC2-4063-A5C0-E1673DCFBB20}" type="slidenum">
              <a:rPr lang="de-CH" smtClean="0"/>
              <a:pPr/>
              <a:t>‹Nr.›</a:t>
            </a:fld>
            <a:endParaRPr lang="de-CH"/>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8475"/>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98475"/>
          </a:xfrm>
          <a:prstGeom prst="rect">
            <a:avLst/>
          </a:prstGeom>
        </p:spPr>
        <p:txBody>
          <a:bodyPr vert="horz" lIns="91440" tIns="45720" rIns="91440" bIns="45720" rtlCol="0"/>
          <a:lstStyle>
            <a:lvl1pPr algn="r">
              <a:defRPr sz="1200"/>
            </a:lvl1pPr>
          </a:lstStyle>
          <a:p>
            <a:fld id="{280FB32D-CDCC-478F-91E6-2965C10DE66E}" type="datetimeFigureOut">
              <a:rPr lang="de-CH" smtClean="0"/>
              <a:t>27.03.2021</a:t>
            </a:fld>
            <a:endParaRPr lang="de-CH"/>
          </a:p>
        </p:txBody>
      </p:sp>
      <p:sp>
        <p:nvSpPr>
          <p:cNvPr id="4" name="Folienbildplatzhalter 3"/>
          <p:cNvSpPr>
            <a:spLocks noGrp="1" noRot="1" noChangeAspect="1"/>
          </p:cNvSpPr>
          <p:nvPr>
            <p:ph type="sldImg" idx="2"/>
          </p:nvPr>
        </p:nvSpPr>
        <p:spPr>
          <a:xfrm>
            <a:off x="911225" y="1243013"/>
            <a:ext cx="5035550" cy="3357562"/>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786313"/>
            <a:ext cx="5486400" cy="3916362"/>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447213"/>
            <a:ext cx="2971800" cy="498475"/>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9447213"/>
            <a:ext cx="2971800" cy="498475"/>
          </a:xfrm>
          <a:prstGeom prst="rect">
            <a:avLst/>
          </a:prstGeom>
        </p:spPr>
        <p:txBody>
          <a:bodyPr vert="horz" lIns="91440" tIns="45720" rIns="91440" bIns="45720" rtlCol="0" anchor="b"/>
          <a:lstStyle>
            <a:lvl1pPr algn="r">
              <a:defRPr sz="1200"/>
            </a:lvl1pPr>
          </a:lstStyle>
          <a:p>
            <a:fld id="{CED0413F-DED0-4E39-B416-6DC92B45A487}" type="slidenum">
              <a:rPr lang="de-CH" smtClean="0"/>
              <a:t>‹Nr.›</a:t>
            </a:fld>
            <a:endParaRPr lang="de-CH"/>
          </a:p>
        </p:txBody>
      </p:sp>
    </p:spTree>
    <p:extLst>
      <p:ext uri="{BB962C8B-B14F-4D97-AF65-F5344CB8AC3E}">
        <p14:creationId xmlns:p14="http://schemas.microsoft.com/office/powerpoint/2010/main" val="142998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Bis nach Triftbrücke guter Wanderweg, nachher wegloses, blockiges, steiles Gelände</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6</a:t>
            </a:fld>
            <a:endParaRPr lang="de-CH"/>
          </a:p>
        </p:txBody>
      </p:sp>
    </p:spTree>
    <p:extLst>
      <p:ext uri="{BB962C8B-B14F-4D97-AF65-F5344CB8AC3E}">
        <p14:creationId xmlns:p14="http://schemas.microsoft.com/office/powerpoint/2010/main" val="3568882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Blick vom östlichen Ende der Hängebrücke (Juni 2018)</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18</a:t>
            </a:fld>
            <a:endParaRPr lang="de-CH"/>
          </a:p>
        </p:txBody>
      </p:sp>
    </p:spTree>
    <p:extLst>
      <p:ext uri="{BB962C8B-B14F-4D97-AF65-F5344CB8AC3E}">
        <p14:creationId xmlns:p14="http://schemas.microsoft.com/office/powerpoint/2010/main" val="1367224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Unwegsames Gelände entlang des natürlichen Triftsees, bewachsene Schotterwälle von Gletscherzwischenstadien</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19</a:t>
            </a:fld>
            <a:endParaRPr lang="de-CH"/>
          </a:p>
        </p:txBody>
      </p:sp>
    </p:spTree>
    <p:extLst>
      <p:ext uri="{BB962C8B-B14F-4D97-AF65-F5344CB8AC3E}">
        <p14:creationId xmlns:p14="http://schemas.microsoft.com/office/powerpoint/2010/main" val="1629768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Pioniervegetation  auf Grundmoräne, mit ersten Rasenarten wie Wundklee (</a:t>
            </a:r>
            <a:r>
              <a:rPr lang="de-DE" dirty="0" err="1"/>
              <a:t>Anthyllis</a:t>
            </a:r>
            <a:r>
              <a:rPr lang="de-DE" dirty="0"/>
              <a:t> </a:t>
            </a:r>
            <a:r>
              <a:rPr lang="de-DE" dirty="0" err="1"/>
              <a:t>vulneraria</a:t>
            </a:r>
            <a:r>
              <a:rPr lang="de-DE" dirty="0"/>
              <a:t>)</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20</a:t>
            </a:fld>
            <a:endParaRPr lang="de-CH"/>
          </a:p>
        </p:txBody>
      </p:sp>
    </p:spTree>
    <p:extLst>
      <p:ext uri="{BB962C8B-B14F-4D97-AF65-F5344CB8AC3E}">
        <p14:creationId xmlns:p14="http://schemas.microsoft.com/office/powerpoint/2010/main" val="3391818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Lückige Pioniervegetation</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21</a:t>
            </a:fld>
            <a:endParaRPr lang="de-CH"/>
          </a:p>
        </p:txBody>
      </p:sp>
    </p:spTree>
    <p:extLst>
      <p:ext uri="{BB962C8B-B14F-4D97-AF65-F5344CB8AC3E}">
        <p14:creationId xmlns:p14="http://schemas.microsoft.com/office/powerpoint/2010/main" val="425374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Orographisch rechtes Seeufer, mit Seitenmoränen von mehreren Rückzugsstadien des Triftgletschers. Vegetation im Übergang von Pioniervegetation zu Rasen und Gebüsch.</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22</a:t>
            </a:fld>
            <a:endParaRPr lang="de-CH"/>
          </a:p>
        </p:txBody>
      </p:sp>
    </p:spTree>
    <p:extLst>
      <p:ext uri="{BB962C8B-B14F-4D97-AF65-F5344CB8AC3E}">
        <p14:creationId xmlns:p14="http://schemas.microsoft.com/office/powerpoint/2010/main" val="859697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Schwemmebene mit typischer Auenvegetation mit Fleischers Weidenröschen und </a:t>
            </a:r>
            <a:r>
              <a:rPr lang="de-CH" dirty="0"/>
              <a:t>Bewimperter Steinbrech (</a:t>
            </a:r>
            <a:r>
              <a:rPr lang="de-DE" dirty="0" err="1"/>
              <a:t>Epilobium</a:t>
            </a:r>
            <a:r>
              <a:rPr lang="de-DE" dirty="0"/>
              <a:t> </a:t>
            </a:r>
            <a:r>
              <a:rPr lang="de-DE" dirty="0" err="1"/>
              <a:t>fleischeri</a:t>
            </a:r>
            <a:r>
              <a:rPr lang="de-DE" dirty="0"/>
              <a:t>, Saxifraga </a:t>
            </a:r>
            <a:r>
              <a:rPr lang="de-DE" dirty="0" err="1"/>
              <a:t>aizioides</a:t>
            </a:r>
            <a:r>
              <a:rPr lang="de-DE" dirty="0"/>
              <a:t>). Mit Sand- und Kiesbänken und vielen Wasserläufen.</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23</a:t>
            </a:fld>
            <a:endParaRPr lang="de-CH"/>
          </a:p>
        </p:txBody>
      </p:sp>
    </p:spTree>
    <p:extLst>
      <p:ext uri="{BB962C8B-B14F-4D97-AF65-F5344CB8AC3E}">
        <p14:creationId xmlns:p14="http://schemas.microsoft.com/office/powerpoint/2010/main" val="2035252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Schwemmebene mit mäandrierenden Wasserläufen</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24</a:t>
            </a:fld>
            <a:endParaRPr lang="de-CH"/>
          </a:p>
        </p:txBody>
      </p:sp>
    </p:spTree>
    <p:extLst>
      <p:ext uri="{BB962C8B-B14F-4D97-AF65-F5344CB8AC3E}">
        <p14:creationId xmlns:p14="http://schemas.microsoft.com/office/powerpoint/2010/main" val="91674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Schwemmebene mit Pioniervegetation und vegetationsfreien Flächen</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25</a:t>
            </a:fld>
            <a:endParaRPr lang="de-CH"/>
          </a:p>
        </p:txBody>
      </p:sp>
    </p:spTree>
    <p:extLst>
      <p:ext uri="{BB962C8B-B14F-4D97-AF65-F5344CB8AC3E}">
        <p14:creationId xmlns:p14="http://schemas.microsoft.com/office/powerpoint/2010/main" val="3320681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Video! Überquerung des Triftwasser an seichter Stelle möglich. Am rechten Seeufer sind Seitenmoränen verschiedener Rückzugsstadien erkennbar. Windegg und </a:t>
            </a:r>
            <a:r>
              <a:rPr lang="de-DE" dirty="0" err="1"/>
              <a:t>Drosiegg</a:t>
            </a:r>
            <a:r>
              <a:rPr lang="de-DE" dirty="0"/>
              <a:t> bilden eine einzigartige natürliche Talsperre (Naturdenkmal).</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26</a:t>
            </a:fld>
            <a:endParaRPr lang="de-CH"/>
          </a:p>
        </p:txBody>
      </p:sp>
    </p:spTree>
    <p:extLst>
      <p:ext uri="{BB962C8B-B14F-4D97-AF65-F5344CB8AC3E}">
        <p14:creationId xmlns:p14="http://schemas.microsoft.com/office/powerpoint/2010/main" val="1729360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Triftwasser stürzt in vielen Wasserfällen und Kaskaden über den Felsriegel hinunter. Entlang von Querbrüchen im Gestein hat das Schmelzwasser tiefe Schluchten ausgewaschen.</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27</a:t>
            </a:fld>
            <a:endParaRPr lang="de-CH"/>
          </a:p>
        </p:txBody>
      </p:sp>
    </p:spTree>
    <p:extLst>
      <p:ext uri="{BB962C8B-B14F-4D97-AF65-F5344CB8AC3E}">
        <p14:creationId xmlns:p14="http://schemas.microsoft.com/office/powerpoint/2010/main" val="1999104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Triftwasser vor und nach der Wasserfassung bei der Bergstation Triftbahn (Baujahr 1960). Restwassermenge wird v.a. vom nicht gefassten Seitenbach </a:t>
            </a:r>
            <a:r>
              <a:rPr lang="de-DE" dirty="0" err="1"/>
              <a:t>Tobiger</a:t>
            </a:r>
            <a:r>
              <a:rPr lang="de-DE" dirty="0"/>
              <a:t> geliefert.</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7</a:t>
            </a:fld>
            <a:endParaRPr lang="de-CH"/>
          </a:p>
        </p:txBody>
      </p:sp>
    </p:spTree>
    <p:extLst>
      <p:ext uri="{BB962C8B-B14F-4D97-AF65-F5344CB8AC3E}">
        <p14:creationId xmlns:p14="http://schemas.microsoft.com/office/powerpoint/2010/main" val="2795314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ts val="3000"/>
              </a:lnSpc>
              <a:spcBef>
                <a:spcPts val="0"/>
              </a:spcBef>
              <a:spcAft>
                <a:spcPts val="0"/>
              </a:spcAft>
              <a:buClrTx/>
              <a:buSzTx/>
              <a:buFontTx/>
              <a:buNone/>
              <a:tabLst/>
              <a:defRPr/>
            </a:pPr>
            <a:r>
              <a:rPr lang="de-DE" sz="1200" b="0" i="0" u="none" strike="noStrike" baseline="0" dirty="0">
                <a:solidFill>
                  <a:srgbClr val="000000"/>
                </a:solidFill>
                <a:latin typeface="Arial" panose="020B0604020202020204" pitchFamily="34" charset="0"/>
              </a:rPr>
              <a:t>Der Oberlauf des Triftwassers ist einer </a:t>
            </a:r>
            <a:r>
              <a:rPr lang="de-DE" sz="1200" b="0" i="0" u="none" strike="noStrike" baseline="0" dirty="0">
                <a:solidFill>
                  <a:srgbClr val="FF0000"/>
                </a:solidFill>
                <a:latin typeface="Arial" panose="020B0604020202020204" pitchFamily="34" charset="0"/>
              </a:rPr>
              <a:t>der letzten ungestörten Gebirgsbäche mit Wasserfällen, Kaskaden und </a:t>
            </a:r>
            <a:r>
              <a:rPr lang="de-DE" sz="1200" b="0" i="0" u="none" strike="noStrike" baseline="0" dirty="0" err="1">
                <a:solidFill>
                  <a:srgbClr val="FF0000"/>
                </a:solidFill>
                <a:latin typeface="Arial" panose="020B0604020202020204" pitchFamily="34" charset="0"/>
              </a:rPr>
              <a:t>Schluchtstrecken</a:t>
            </a:r>
            <a:r>
              <a:rPr lang="de-DE" sz="1200" b="0" i="0" u="none" strike="noStrike" baseline="0" dirty="0">
                <a:solidFill>
                  <a:srgbClr val="FF0000"/>
                </a:solidFill>
                <a:latin typeface="Arial" panose="020B0604020202020204" pitchFamily="34" charset="0"/>
              </a:rPr>
              <a:t> im Berner Oberland</a:t>
            </a:r>
            <a:r>
              <a:rPr lang="de-DE" sz="1200" dirty="0">
                <a:solidFill>
                  <a:srgbClr val="000000"/>
                </a:solidFill>
                <a:latin typeface="Arial" panose="020B0604020202020204" pitchFamily="34" charset="0"/>
              </a:rPr>
              <a:t>. Diese </a:t>
            </a:r>
            <a:r>
              <a:rPr lang="de-DE" sz="1200" b="0" i="0" u="none" strike="noStrike" baseline="0" dirty="0">
                <a:solidFill>
                  <a:srgbClr val="FF0000"/>
                </a:solidFill>
                <a:latin typeface="Arial" panose="020B0604020202020204" pitchFamily="34" charset="0"/>
              </a:rPr>
              <a:t>Gletscherbachsukzession </a:t>
            </a:r>
            <a:r>
              <a:rPr lang="de-DE" sz="1200" dirty="0">
                <a:solidFill>
                  <a:srgbClr val="000000"/>
                </a:solidFill>
                <a:latin typeface="Arial" panose="020B0604020202020204" pitchFamily="34" charset="0"/>
              </a:rPr>
              <a:t>wird </a:t>
            </a:r>
            <a:r>
              <a:rPr lang="de-DE" sz="1200" b="0" i="0" u="none" strike="noStrike" baseline="0" dirty="0">
                <a:solidFill>
                  <a:srgbClr val="000000"/>
                </a:solidFill>
                <a:latin typeface="Arial" panose="020B0604020202020204" pitchFamily="34" charset="0"/>
              </a:rPr>
              <a:t>wegen ihrer Einmaligkeit von Ueli Ochsenbein (Vorstandsmitglied Aqua Viva, ehemaliger Leiter des Gewässerschutzlabors des Kantons Bern) als </a:t>
            </a:r>
            <a:r>
              <a:rPr lang="de-DE" sz="1200" b="0" i="0" u="none" strike="noStrike" baseline="0" dirty="0">
                <a:solidFill>
                  <a:srgbClr val="FF0000"/>
                </a:solidFill>
                <a:latin typeface="Arial" panose="020B0604020202020204" pitchFamily="34" charset="0"/>
              </a:rPr>
              <a:t>unbedingt schützenswert </a:t>
            </a:r>
            <a:r>
              <a:rPr lang="de-DE" sz="1200" b="0" i="0" u="none" strike="noStrike" baseline="0" dirty="0">
                <a:solidFill>
                  <a:srgbClr val="000000"/>
                </a:solidFill>
                <a:latin typeface="Arial" panose="020B0604020202020204" pitchFamily="34" charset="0"/>
              </a:rPr>
              <a:t>beurteilt.</a:t>
            </a:r>
          </a:p>
          <a:p>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28</a:t>
            </a:fld>
            <a:endParaRPr lang="de-CH"/>
          </a:p>
        </p:txBody>
      </p:sp>
    </p:spTree>
    <p:extLst>
      <p:ext uri="{BB962C8B-B14F-4D97-AF65-F5344CB8AC3E}">
        <p14:creationId xmlns:p14="http://schemas.microsoft.com/office/powerpoint/2010/main" val="3600887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Am linken Seeufer. Sehr vielfältiges Gelände mit kuppiger Grundmoräne, viel Feinschutt mit </a:t>
            </a:r>
            <a:r>
              <a:rPr lang="de-DE" dirty="0" err="1"/>
              <a:t>grossem</a:t>
            </a:r>
            <a:r>
              <a:rPr lang="de-DE" dirty="0"/>
              <a:t> Potenzial für die Vegetationsentwicklung, in den Mulden kleine Tümpel und erstes Gebüsch.</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29</a:t>
            </a:fld>
            <a:endParaRPr lang="de-CH"/>
          </a:p>
        </p:txBody>
      </p:sp>
    </p:spTree>
    <p:extLst>
      <p:ext uri="{BB962C8B-B14F-4D97-AF65-F5344CB8AC3E}">
        <p14:creationId xmlns:p14="http://schemas.microsoft.com/office/powerpoint/2010/main" val="1967349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Am linken Seeufer. Erste Ansätze zu Feuchtgebieten.</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30</a:t>
            </a:fld>
            <a:endParaRPr lang="de-CH"/>
          </a:p>
        </p:txBody>
      </p:sp>
    </p:spTree>
    <p:extLst>
      <p:ext uri="{BB962C8B-B14F-4D97-AF65-F5344CB8AC3E}">
        <p14:creationId xmlns:p14="http://schemas.microsoft.com/office/powerpoint/2010/main" val="1957621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Am linken Seeufer. Grundmoränenlandschaft mit Kuppen und Mulden, mit ersten Lebensräumen für Amphibien in kleinen Tümpeln.</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31</a:t>
            </a:fld>
            <a:endParaRPr lang="de-CH"/>
          </a:p>
        </p:txBody>
      </p:sp>
    </p:spTree>
    <p:extLst>
      <p:ext uri="{BB962C8B-B14F-4D97-AF65-F5344CB8AC3E}">
        <p14:creationId xmlns:p14="http://schemas.microsoft.com/office/powerpoint/2010/main" val="711872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Am linken Seeufer. </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32</a:t>
            </a:fld>
            <a:endParaRPr lang="de-CH"/>
          </a:p>
        </p:txBody>
      </p:sp>
    </p:spTree>
    <p:extLst>
      <p:ext uri="{BB962C8B-B14F-4D97-AF65-F5344CB8AC3E}">
        <p14:creationId xmlns:p14="http://schemas.microsoft.com/office/powerpoint/2010/main" val="3919803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Glattgeschliffene Klamm</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33</a:t>
            </a:fld>
            <a:endParaRPr lang="de-CH"/>
          </a:p>
        </p:txBody>
      </p:sp>
    </p:spTree>
    <p:extLst>
      <p:ext uri="{BB962C8B-B14F-4D97-AF65-F5344CB8AC3E}">
        <p14:creationId xmlns:p14="http://schemas.microsoft.com/office/powerpoint/2010/main" val="3314413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Riesiger Findling auf der Windegg (beim Klettergarten)</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34</a:t>
            </a:fld>
            <a:endParaRPr lang="de-CH"/>
          </a:p>
        </p:txBody>
      </p:sp>
    </p:spTree>
    <p:extLst>
      <p:ext uri="{BB962C8B-B14F-4D97-AF65-F5344CB8AC3E}">
        <p14:creationId xmlns:p14="http://schemas.microsoft.com/office/powerpoint/2010/main" val="1903331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Windegg, Richtung Norden</a:t>
            </a:r>
          </a:p>
          <a:p>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35</a:t>
            </a:fld>
            <a:endParaRPr lang="de-CH"/>
          </a:p>
        </p:txBody>
      </p:sp>
    </p:spTree>
    <p:extLst>
      <p:ext uri="{BB962C8B-B14F-4D97-AF65-F5344CB8AC3E}">
        <p14:creationId xmlns:p14="http://schemas.microsoft.com/office/powerpoint/2010/main" val="3303447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Skulptur von Bergführer Melchior Anderegg („King </a:t>
            </a:r>
            <a:r>
              <a:rPr lang="de-DE" dirty="0" err="1"/>
              <a:t>of</a:t>
            </a:r>
            <a:r>
              <a:rPr lang="de-DE" dirty="0"/>
              <a:t> </a:t>
            </a:r>
            <a:r>
              <a:rPr lang="de-DE" dirty="0" err="1"/>
              <a:t>the</a:t>
            </a:r>
            <a:r>
              <a:rPr lang="de-DE" dirty="0"/>
              <a:t> Guides“) in </a:t>
            </a:r>
            <a:r>
              <a:rPr lang="de-DE" dirty="0" err="1"/>
              <a:t>Meiringen</a:t>
            </a:r>
            <a:r>
              <a:rPr lang="de-DE" dirty="0"/>
              <a:t>.</a:t>
            </a:r>
          </a:p>
          <a:p>
            <a:r>
              <a:rPr lang="de-DE" dirty="0"/>
              <a:t>Zitat M. Anderegg, als ihm eine Bergtour zu gefährlich schien: „Man könnte gehen, aber ich gehe nicht.“</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36</a:t>
            </a:fld>
            <a:endParaRPr lang="de-CH"/>
          </a:p>
        </p:txBody>
      </p:sp>
    </p:spTree>
    <p:extLst>
      <p:ext uri="{BB962C8B-B14F-4D97-AF65-F5344CB8AC3E}">
        <p14:creationId xmlns:p14="http://schemas.microsoft.com/office/powerpoint/2010/main" val="3976728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Triftwasser vor und nach der Wasserfassung bei der Triftseilbahn</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8</a:t>
            </a:fld>
            <a:endParaRPr lang="de-CH"/>
          </a:p>
        </p:txBody>
      </p:sp>
    </p:spTree>
    <p:extLst>
      <p:ext uri="{BB962C8B-B14F-4D97-AF65-F5344CB8AC3E}">
        <p14:creationId xmlns:p14="http://schemas.microsoft.com/office/powerpoint/2010/main" val="1132995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Alle Mengenangaben beziehen sich auf Monat Juli.</a:t>
            </a:r>
          </a:p>
          <a:p>
            <a:r>
              <a:rPr lang="de-DE" dirty="0"/>
              <a:t>Q347: Abflussmenge, welche gemittelt über zehn Jahre, durchschnittlich während 347 Tagen des Jahres erreicht oder überschritten wird.</a:t>
            </a:r>
          </a:p>
          <a:p>
            <a:r>
              <a:rPr lang="de-DE" dirty="0"/>
              <a:t>Die SNP muss vom Bundesrat genehmigt werden. SNP Oberes </a:t>
            </a:r>
            <a:r>
              <a:rPr lang="de-DE" dirty="0" err="1"/>
              <a:t>Gadmental</a:t>
            </a:r>
            <a:r>
              <a:rPr lang="de-DE" dirty="0"/>
              <a:t> sieht </a:t>
            </a:r>
            <a:r>
              <a:rPr lang="de-DE" dirty="0" err="1"/>
              <a:t>Verzichtsmassnahmen</a:t>
            </a:r>
            <a:r>
              <a:rPr lang="de-DE" dirty="0"/>
              <a:t> (Wendenwasser, </a:t>
            </a:r>
            <a:r>
              <a:rPr lang="de-DE" dirty="0" err="1"/>
              <a:t>Treichigraben</a:t>
            </a:r>
            <a:r>
              <a:rPr lang="de-DE" dirty="0"/>
              <a:t>) und </a:t>
            </a:r>
            <a:r>
              <a:rPr lang="de-DE" dirty="0" err="1"/>
              <a:t>Ersatzmassnahmen</a:t>
            </a:r>
            <a:r>
              <a:rPr lang="de-DE" dirty="0"/>
              <a:t> (</a:t>
            </a:r>
            <a:r>
              <a:rPr lang="de-DE" dirty="0" err="1"/>
              <a:t>Gadmen</a:t>
            </a:r>
            <a:r>
              <a:rPr lang="de-DE" dirty="0"/>
              <a:t>/Fuhren, Urbachtal) vor und ist vom Bundesrat genehmigt und rechtskräftig.</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9</a:t>
            </a:fld>
            <a:endParaRPr lang="de-CH"/>
          </a:p>
        </p:txBody>
      </p:sp>
    </p:spTree>
    <p:extLst>
      <p:ext uri="{BB962C8B-B14F-4D97-AF65-F5344CB8AC3E}">
        <p14:creationId xmlns:p14="http://schemas.microsoft.com/office/powerpoint/2010/main" val="2745829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Triftwasser oberhalb </a:t>
            </a:r>
            <a:r>
              <a:rPr lang="de-DE" dirty="0" err="1"/>
              <a:t>Fussgängersteg</a:t>
            </a:r>
            <a:r>
              <a:rPr lang="de-DE" dirty="0"/>
              <a:t> (Juni 2018)</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10</a:t>
            </a:fld>
            <a:endParaRPr lang="de-CH"/>
          </a:p>
        </p:txBody>
      </p:sp>
    </p:spTree>
    <p:extLst>
      <p:ext uri="{BB962C8B-B14F-4D97-AF65-F5344CB8AC3E}">
        <p14:creationId xmlns:p14="http://schemas.microsoft.com/office/powerpoint/2010/main" val="2226140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baseline="0" dirty="0">
                <a:solidFill>
                  <a:srgbClr val="000000"/>
                </a:solidFill>
                <a:latin typeface="Arial" panose="020B0604020202020204" pitchFamily="34" charset="0"/>
              </a:rPr>
              <a:t>Die </a:t>
            </a:r>
            <a:r>
              <a:rPr lang="de-DE" sz="1200" b="0" i="0" u="none" strike="noStrike" baseline="0" dirty="0" err="1">
                <a:solidFill>
                  <a:srgbClr val="000000"/>
                </a:solidFill>
                <a:latin typeface="Arial" panose="020B0604020202020204" pitchFamily="34" charset="0"/>
              </a:rPr>
              <a:t>Graaggilamm</a:t>
            </a:r>
            <a:r>
              <a:rPr lang="de-DE" sz="1200" b="0" i="0" u="none" strike="noStrike" baseline="0" dirty="0">
                <a:solidFill>
                  <a:srgbClr val="000000"/>
                </a:solidFill>
                <a:latin typeface="Arial" panose="020B0604020202020204" pitchFamily="34" charset="0"/>
              </a:rPr>
              <a:t> ist ein tief eingeschnittener </a:t>
            </a:r>
            <a:r>
              <a:rPr lang="de-DE" sz="1200" b="0" i="0" u="none" strike="noStrike" baseline="0" dirty="0">
                <a:solidFill>
                  <a:srgbClr val="FF0000"/>
                </a:solidFill>
                <a:latin typeface="Arial" panose="020B0604020202020204" pitchFamily="34" charset="0"/>
              </a:rPr>
              <a:t>subglazialer Canyon</a:t>
            </a:r>
            <a:r>
              <a:rPr lang="de-DE" sz="1200" b="0" i="0" u="none" strike="noStrike" baseline="0" dirty="0">
                <a:solidFill>
                  <a:srgbClr val="000000"/>
                </a:solidFill>
                <a:latin typeface="Arial" panose="020B0604020202020204" pitchFamily="34" charset="0"/>
              </a:rPr>
              <a:t>, der während der eiszeitlichen Vergletscherung durch die Erosion unter dem Gletschereis geschaffen wurde.</a:t>
            </a:r>
          </a:p>
        </p:txBody>
      </p:sp>
      <p:sp>
        <p:nvSpPr>
          <p:cNvPr id="4" name="Foliennummernplatzhalter 3"/>
          <p:cNvSpPr>
            <a:spLocks noGrp="1"/>
          </p:cNvSpPr>
          <p:nvPr>
            <p:ph type="sldNum" sz="quarter" idx="5"/>
          </p:nvPr>
        </p:nvSpPr>
        <p:spPr/>
        <p:txBody>
          <a:bodyPr/>
          <a:lstStyle/>
          <a:p>
            <a:fld id="{CED0413F-DED0-4E39-B416-6DC92B45A487}" type="slidenum">
              <a:rPr lang="de-CH" smtClean="0"/>
              <a:t>11</a:t>
            </a:fld>
            <a:endParaRPr lang="de-CH"/>
          </a:p>
        </p:txBody>
      </p:sp>
    </p:spTree>
    <p:extLst>
      <p:ext uri="{BB962C8B-B14F-4D97-AF65-F5344CB8AC3E}">
        <p14:creationId xmlns:p14="http://schemas.microsoft.com/office/powerpoint/2010/main" val="2024055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000000"/>
                </a:solidFill>
                <a:latin typeface="Arial" panose="020B0604020202020204" pitchFamily="34" charset="0"/>
              </a:rPr>
              <a:t>Kleine Schwemmebene in der </a:t>
            </a:r>
            <a:r>
              <a:rPr lang="de-DE" sz="1200" dirty="0" err="1">
                <a:solidFill>
                  <a:srgbClr val="000000"/>
                </a:solidFill>
                <a:latin typeface="Arial" panose="020B0604020202020204" pitchFamily="34" charset="0"/>
              </a:rPr>
              <a:t>Graaggilamm</a:t>
            </a:r>
            <a:r>
              <a:rPr lang="de-DE" sz="1200" dirty="0">
                <a:solidFill>
                  <a:srgbClr val="000000"/>
                </a:solidFill>
                <a:latin typeface="Arial" panose="020B0604020202020204" pitchFamily="34" charset="0"/>
              </a:rPr>
              <a:t>. Sie liegt zwar unterhalb der geplanten Staumauer und ist durch den Ausbau nicht direkt betroffen. Baustelle und Betrieb werden aber massive Auswirkungen auf das bisher ungestörte Landschaftsbild haben. </a:t>
            </a:r>
            <a:endParaRPr lang="de-CH" sz="1200" dirty="0"/>
          </a:p>
          <a:p>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13</a:t>
            </a:fld>
            <a:endParaRPr lang="de-CH"/>
          </a:p>
        </p:txBody>
      </p:sp>
    </p:spTree>
    <p:extLst>
      <p:ext uri="{BB962C8B-B14F-4D97-AF65-F5344CB8AC3E}">
        <p14:creationId xmlns:p14="http://schemas.microsoft.com/office/powerpoint/2010/main" val="3101299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Überblick mit junger Schwemmeben (seit ca. 2010 entstanden), See (seit ca. 2000 entstanden) und Klamm</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15</a:t>
            </a:fld>
            <a:endParaRPr lang="de-CH"/>
          </a:p>
        </p:txBody>
      </p:sp>
    </p:spTree>
    <p:extLst>
      <p:ext uri="{BB962C8B-B14F-4D97-AF65-F5344CB8AC3E}">
        <p14:creationId xmlns:p14="http://schemas.microsoft.com/office/powerpoint/2010/main" val="1224646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Neue Triftbrücke, Baujahr 2009. Ursprünglich für Alpinisten vorgesehen, wurde die Brücke zu einem Touristenmagneten und lockte, nachdem die KWO ihre Werkseilbahn für die Öffentlichkeit zugänglich gemacht hatte, nun auch viele Wanderer an.</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16</a:t>
            </a:fld>
            <a:endParaRPr lang="de-CH"/>
          </a:p>
        </p:txBody>
      </p:sp>
    </p:spTree>
    <p:extLst>
      <p:ext uri="{BB962C8B-B14F-4D97-AF65-F5344CB8AC3E}">
        <p14:creationId xmlns:p14="http://schemas.microsoft.com/office/powerpoint/2010/main" val="2475911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809982" y="1178222"/>
            <a:ext cx="9179799" cy="2506427"/>
          </a:xfrm>
        </p:spPr>
        <p:txBody>
          <a:bodyPr anchor="b"/>
          <a:lstStyle>
            <a:lvl1pPr algn="ctr">
              <a:defRPr sz="6299"/>
            </a:lvl1pPr>
          </a:lstStyle>
          <a:p>
            <a:r>
              <a:rPr lang="de-DE"/>
              <a:t>Mastertitelformat bearbeiten</a:t>
            </a:r>
            <a:endParaRPr lang="en-US" dirty="0"/>
          </a:p>
        </p:txBody>
      </p:sp>
      <p:sp>
        <p:nvSpPr>
          <p:cNvPr id="3" name="Subtitle 2"/>
          <p:cNvSpPr>
            <a:spLocks noGrp="1"/>
          </p:cNvSpPr>
          <p:nvPr>
            <p:ph type="subTitle" idx="1"/>
          </p:nvPr>
        </p:nvSpPr>
        <p:spPr>
          <a:xfrm>
            <a:off x="1349971" y="3781306"/>
            <a:ext cx="8099822" cy="1738167"/>
          </a:xfrm>
        </p:spPr>
        <p:txBody>
          <a:bodyPr/>
          <a:lstStyle>
            <a:lvl1pPr marL="0" indent="0" algn="ctr">
              <a:buNone/>
              <a:defRPr sz="2520"/>
            </a:lvl1pPr>
            <a:lvl2pPr marL="479969" indent="0" algn="ctr">
              <a:buNone/>
              <a:defRPr sz="2100"/>
            </a:lvl2pPr>
            <a:lvl3pPr marL="959937" indent="0" algn="ctr">
              <a:buNone/>
              <a:defRPr sz="1890"/>
            </a:lvl3pPr>
            <a:lvl4pPr marL="1439906" indent="0" algn="ctr">
              <a:buNone/>
              <a:defRPr sz="1680"/>
            </a:lvl4pPr>
            <a:lvl5pPr marL="1919874" indent="0" algn="ctr">
              <a:buNone/>
              <a:defRPr sz="1680"/>
            </a:lvl5pPr>
            <a:lvl6pPr marL="2399843" indent="0" algn="ctr">
              <a:buNone/>
              <a:defRPr sz="1680"/>
            </a:lvl6pPr>
            <a:lvl7pPr marL="2879811" indent="0" algn="ctr">
              <a:buNone/>
              <a:defRPr sz="1680"/>
            </a:lvl7pPr>
            <a:lvl8pPr marL="3359780" indent="0" algn="ctr">
              <a:buNone/>
              <a:defRPr sz="1680"/>
            </a:lvl8pPr>
            <a:lvl9pPr marL="3839748" indent="0" algn="ctr">
              <a:buNone/>
              <a:defRPr sz="168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246CB0AF-CF75-4CC3-9563-ED89AC190CB7}" type="datetimeFigureOut">
              <a:rPr lang="de-CH" smtClean="0"/>
              <a:pPr/>
              <a:t>27.03.2021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112B5D0F-9F3C-4103-9B93-7DC9683F94CB}" type="slidenum">
              <a:rPr lang="de-CH" smtClean="0"/>
              <a:pPr/>
              <a:t>‹Nr.›</a:t>
            </a:fld>
            <a:endParaRPr lang="de-CH"/>
          </a:p>
        </p:txBody>
      </p:sp>
    </p:spTree>
    <p:extLst>
      <p:ext uri="{BB962C8B-B14F-4D97-AF65-F5344CB8AC3E}">
        <p14:creationId xmlns:p14="http://schemas.microsoft.com/office/powerpoint/2010/main" val="4204865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46CB0AF-CF75-4CC3-9563-ED89AC190CB7}" type="datetimeFigureOut">
              <a:rPr lang="de-CH" smtClean="0"/>
              <a:pPr/>
              <a:t>27.03.2021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112B5D0F-9F3C-4103-9B93-7DC9683F94CB}" type="slidenum">
              <a:rPr lang="de-CH" smtClean="0"/>
              <a:pPr/>
              <a:t>‹Nr.›</a:t>
            </a:fld>
            <a:endParaRPr lang="de-CH"/>
          </a:p>
        </p:txBody>
      </p:sp>
    </p:spTree>
    <p:extLst>
      <p:ext uri="{BB962C8B-B14F-4D97-AF65-F5344CB8AC3E}">
        <p14:creationId xmlns:p14="http://schemas.microsoft.com/office/powerpoint/2010/main" val="2327792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8581" y="383297"/>
            <a:ext cx="2328699" cy="6101085"/>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742484" y="383297"/>
            <a:ext cx="6851100" cy="610108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46CB0AF-CF75-4CC3-9563-ED89AC190CB7}" type="datetimeFigureOut">
              <a:rPr lang="de-CH" smtClean="0"/>
              <a:pPr/>
              <a:t>27.03.2021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112B5D0F-9F3C-4103-9B93-7DC9683F94CB}" type="slidenum">
              <a:rPr lang="de-CH" smtClean="0"/>
              <a:pPr/>
              <a:t>‹Nr.›</a:t>
            </a:fld>
            <a:endParaRPr lang="de-CH"/>
          </a:p>
        </p:txBody>
      </p:sp>
    </p:spTree>
    <p:extLst>
      <p:ext uri="{BB962C8B-B14F-4D97-AF65-F5344CB8AC3E}">
        <p14:creationId xmlns:p14="http://schemas.microsoft.com/office/powerpoint/2010/main" val="93034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46CB0AF-CF75-4CC3-9563-ED89AC190CB7}" type="datetimeFigureOut">
              <a:rPr lang="de-CH" smtClean="0"/>
              <a:pPr/>
              <a:t>27.03.2021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112B5D0F-9F3C-4103-9B93-7DC9683F94CB}" type="slidenum">
              <a:rPr lang="de-CH" smtClean="0"/>
              <a:pPr/>
              <a:t>‹Nr.›</a:t>
            </a:fld>
            <a:endParaRPr lang="de-CH"/>
          </a:p>
        </p:txBody>
      </p:sp>
    </p:spTree>
    <p:extLst>
      <p:ext uri="{BB962C8B-B14F-4D97-AF65-F5344CB8AC3E}">
        <p14:creationId xmlns:p14="http://schemas.microsoft.com/office/powerpoint/2010/main" val="3033165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36859" y="1794831"/>
            <a:ext cx="9314796" cy="2994714"/>
          </a:xfrm>
        </p:spPr>
        <p:txBody>
          <a:bodyPr anchor="b"/>
          <a:lstStyle>
            <a:lvl1pPr>
              <a:defRPr sz="6299"/>
            </a:lvl1pPr>
          </a:lstStyle>
          <a:p>
            <a:r>
              <a:rPr lang="de-DE"/>
              <a:t>Mastertitelformat bearbeiten</a:t>
            </a:r>
            <a:endParaRPr lang="en-US" dirty="0"/>
          </a:p>
        </p:txBody>
      </p:sp>
      <p:sp>
        <p:nvSpPr>
          <p:cNvPr id="3" name="Text Placeholder 2"/>
          <p:cNvSpPr>
            <a:spLocks noGrp="1"/>
          </p:cNvSpPr>
          <p:nvPr>
            <p:ph type="body" idx="1"/>
          </p:nvPr>
        </p:nvSpPr>
        <p:spPr>
          <a:xfrm>
            <a:off x="736859" y="4817876"/>
            <a:ext cx="9314796" cy="1574849"/>
          </a:xfrm>
        </p:spPr>
        <p:txBody>
          <a:bodyPr/>
          <a:lstStyle>
            <a:lvl1pPr marL="0" indent="0">
              <a:buNone/>
              <a:defRPr sz="2520">
                <a:solidFill>
                  <a:schemeClr val="tx1"/>
                </a:solidFill>
              </a:defRPr>
            </a:lvl1pPr>
            <a:lvl2pPr marL="479969" indent="0">
              <a:buNone/>
              <a:defRPr sz="2100">
                <a:solidFill>
                  <a:schemeClr val="tx1">
                    <a:tint val="75000"/>
                  </a:schemeClr>
                </a:solidFill>
              </a:defRPr>
            </a:lvl2pPr>
            <a:lvl3pPr marL="959937" indent="0">
              <a:buNone/>
              <a:defRPr sz="1890">
                <a:solidFill>
                  <a:schemeClr val="tx1">
                    <a:tint val="75000"/>
                  </a:schemeClr>
                </a:solidFill>
              </a:defRPr>
            </a:lvl3pPr>
            <a:lvl4pPr marL="1439906" indent="0">
              <a:buNone/>
              <a:defRPr sz="1680">
                <a:solidFill>
                  <a:schemeClr val="tx1">
                    <a:tint val="75000"/>
                  </a:schemeClr>
                </a:solidFill>
              </a:defRPr>
            </a:lvl4pPr>
            <a:lvl5pPr marL="1919874" indent="0">
              <a:buNone/>
              <a:defRPr sz="1680">
                <a:solidFill>
                  <a:schemeClr val="tx1">
                    <a:tint val="75000"/>
                  </a:schemeClr>
                </a:solidFill>
              </a:defRPr>
            </a:lvl5pPr>
            <a:lvl6pPr marL="2399843" indent="0">
              <a:buNone/>
              <a:defRPr sz="1680">
                <a:solidFill>
                  <a:schemeClr val="tx1">
                    <a:tint val="75000"/>
                  </a:schemeClr>
                </a:solidFill>
              </a:defRPr>
            </a:lvl6pPr>
            <a:lvl7pPr marL="2879811" indent="0">
              <a:buNone/>
              <a:defRPr sz="1680">
                <a:solidFill>
                  <a:schemeClr val="tx1">
                    <a:tint val="75000"/>
                  </a:schemeClr>
                </a:solidFill>
              </a:defRPr>
            </a:lvl7pPr>
            <a:lvl8pPr marL="3359780" indent="0">
              <a:buNone/>
              <a:defRPr sz="1680">
                <a:solidFill>
                  <a:schemeClr val="tx1">
                    <a:tint val="75000"/>
                  </a:schemeClr>
                </a:solidFill>
              </a:defRPr>
            </a:lvl8pPr>
            <a:lvl9pPr marL="3839748" indent="0">
              <a:buNone/>
              <a:defRPr sz="168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246CB0AF-CF75-4CC3-9563-ED89AC190CB7}" type="datetimeFigureOut">
              <a:rPr lang="de-CH" smtClean="0"/>
              <a:pPr/>
              <a:t>27.03.2021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112B5D0F-9F3C-4103-9B93-7DC9683F94CB}" type="slidenum">
              <a:rPr lang="de-CH" smtClean="0"/>
              <a:pPr/>
              <a:t>‹Nr.›</a:t>
            </a:fld>
            <a:endParaRPr lang="de-CH"/>
          </a:p>
        </p:txBody>
      </p:sp>
    </p:spTree>
    <p:extLst>
      <p:ext uri="{BB962C8B-B14F-4D97-AF65-F5344CB8AC3E}">
        <p14:creationId xmlns:p14="http://schemas.microsoft.com/office/powerpoint/2010/main" val="173699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742484" y="1916484"/>
            <a:ext cx="4589899" cy="456789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467380" y="1916484"/>
            <a:ext cx="4589899" cy="456789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246CB0AF-CF75-4CC3-9563-ED89AC190CB7}" type="datetimeFigureOut">
              <a:rPr lang="de-CH" smtClean="0"/>
              <a:pPr/>
              <a:t>27.03.2021</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112B5D0F-9F3C-4103-9B93-7DC9683F94CB}" type="slidenum">
              <a:rPr lang="de-CH" smtClean="0"/>
              <a:pPr/>
              <a:t>‹Nr.›</a:t>
            </a:fld>
            <a:endParaRPr lang="de-CH"/>
          </a:p>
        </p:txBody>
      </p:sp>
    </p:spTree>
    <p:extLst>
      <p:ext uri="{BB962C8B-B14F-4D97-AF65-F5344CB8AC3E}">
        <p14:creationId xmlns:p14="http://schemas.microsoft.com/office/powerpoint/2010/main" val="2239522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743890" y="383299"/>
            <a:ext cx="9314796" cy="1391534"/>
          </a:xfrm>
        </p:spPr>
        <p:txBody>
          <a:bodyPr/>
          <a:lstStyle/>
          <a:p>
            <a:r>
              <a:rPr lang="de-DE"/>
              <a:t>Mastertitelformat bearbeiten</a:t>
            </a:r>
            <a:endParaRPr lang="en-US" dirty="0"/>
          </a:p>
        </p:txBody>
      </p:sp>
      <p:sp>
        <p:nvSpPr>
          <p:cNvPr id="3" name="Text Placeholder 2"/>
          <p:cNvSpPr>
            <a:spLocks noGrp="1"/>
          </p:cNvSpPr>
          <p:nvPr>
            <p:ph type="body" idx="1"/>
          </p:nvPr>
        </p:nvSpPr>
        <p:spPr>
          <a:xfrm>
            <a:off x="743892" y="1764832"/>
            <a:ext cx="4568805"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de-DE"/>
              <a:t>Mastertextformat bearbeiten</a:t>
            </a:r>
          </a:p>
        </p:txBody>
      </p:sp>
      <p:sp>
        <p:nvSpPr>
          <p:cNvPr id="4" name="Content Placeholder 3"/>
          <p:cNvSpPr>
            <a:spLocks noGrp="1"/>
          </p:cNvSpPr>
          <p:nvPr>
            <p:ph sz="half" idx="2"/>
          </p:nvPr>
        </p:nvSpPr>
        <p:spPr>
          <a:xfrm>
            <a:off x="743892" y="2629749"/>
            <a:ext cx="4568805" cy="386796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467381" y="1764832"/>
            <a:ext cx="4591306"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de-DE"/>
              <a:t>Mastertextformat bearbeiten</a:t>
            </a:r>
          </a:p>
        </p:txBody>
      </p:sp>
      <p:sp>
        <p:nvSpPr>
          <p:cNvPr id="6" name="Content Placeholder 5"/>
          <p:cNvSpPr>
            <a:spLocks noGrp="1"/>
          </p:cNvSpPr>
          <p:nvPr>
            <p:ph sz="quarter" idx="4"/>
          </p:nvPr>
        </p:nvSpPr>
        <p:spPr>
          <a:xfrm>
            <a:off x="5467381" y="2629749"/>
            <a:ext cx="4591306" cy="386796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246CB0AF-CF75-4CC3-9563-ED89AC190CB7}" type="datetimeFigureOut">
              <a:rPr lang="de-CH" smtClean="0"/>
              <a:pPr/>
              <a:t>27.03.2021</a:t>
            </a:fld>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112B5D0F-9F3C-4103-9B93-7DC9683F94CB}" type="slidenum">
              <a:rPr lang="de-CH" smtClean="0"/>
              <a:pPr/>
              <a:t>‹Nr.›</a:t>
            </a:fld>
            <a:endParaRPr lang="de-CH"/>
          </a:p>
        </p:txBody>
      </p:sp>
    </p:spTree>
    <p:extLst>
      <p:ext uri="{BB962C8B-B14F-4D97-AF65-F5344CB8AC3E}">
        <p14:creationId xmlns:p14="http://schemas.microsoft.com/office/powerpoint/2010/main" val="4111501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246CB0AF-CF75-4CC3-9563-ED89AC190CB7}" type="datetimeFigureOut">
              <a:rPr lang="de-CH" smtClean="0"/>
              <a:pPr/>
              <a:t>27.03.2021</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112B5D0F-9F3C-4103-9B93-7DC9683F94CB}" type="slidenum">
              <a:rPr lang="de-CH" smtClean="0"/>
              <a:pPr/>
              <a:t>‹Nr.›</a:t>
            </a:fld>
            <a:endParaRPr lang="de-CH"/>
          </a:p>
        </p:txBody>
      </p:sp>
    </p:spTree>
    <p:extLst>
      <p:ext uri="{BB962C8B-B14F-4D97-AF65-F5344CB8AC3E}">
        <p14:creationId xmlns:p14="http://schemas.microsoft.com/office/powerpoint/2010/main" val="2908912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6CB0AF-CF75-4CC3-9563-ED89AC190CB7}" type="datetimeFigureOut">
              <a:rPr lang="de-CH" smtClean="0"/>
              <a:pPr/>
              <a:t>27.03.2021</a:t>
            </a:fld>
            <a:endParaRPr lang="de-CH"/>
          </a:p>
        </p:txBody>
      </p:sp>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112B5D0F-9F3C-4103-9B93-7DC9683F94CB}" type="slidenum">
              <a:rPr lang="de-CH" smtClean="0"/>
              <a:pPr/>
              <a:t>‹Nr.›</a:t>
            </a:fld>
            <a:endParaRPr lang="de-CH"/>
          </a:p>
        </p:txBody>
      </p:sp>
    </p:spTree>
    <p:extLst>
      <p:ext uri="{BB962C8B-B14F-4D97-AF65-F5344CB8AC3E}">
        <p14:creationId xmlns:p14="http://schemas.microsoft.com/office/powerpoint/2010/main" val="1624537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de-DE"/>
              <a:t>Mastertitelformat bearbeiten</a:t>
            </a:r>
            <a:endParaRPr lang="en-US" dirty="0"/>
          </a:p>
        </p:txBody>
      </p:sp>
      <p:sp>
        <p:nvSpPr>
          <p:cNvPr id="3" name="Content Placeholder 2"/>
          <p:cNvSpPr>
            <a:spLocks noGrp="1"/>
          </p:cNvSpPr>
          <p:nvPr>
            <p:ph idx="1"/>
          </p:nvPr>
        </p:nvSpPr>
        <p:spPr>
          <a:xfrm>
            <a:off x="4591306" y="1036570"/>
            <a:ext cx="5467380" cy="5116178"/>
          </a:xfrm>
        </p:spPr>
        <p:txBody>
          <a:bodyPr/>
          <a:lstStyle>
            <a:lvl1pPr>
              <a:defRPr sz="3359"/>
            </a:lvl1pPr>
            <a:lvl2pPr>
              <a:defRPr sz="2939"/>
            </a:lvl2pPr>
            <a:lvl3pPr>
              <a:defRPr sz="2520"/>
            </a:lvl3pPr>
            <a:lvl4pPr>
              <a:defRPr sz="2100"/>
            </a:lvl4pPr>
            <a:lvl5pPr>
              <a:defRPr sz="2100"/>
            </a:lvl5pPr>
            <a:lvl6pPr>
              <a:defRPr sz="2100"/>
            </a:lvl6pPr>
            <a:lvl7pPr>
              <a:defRPr sz="2100"/>
            </a:lvl7pPr>
            <a:lvl8pPr>
              <a:defRPr sz="2100"/>
            </a:lvl8pPr>
            <a:lvl9pPr>
              <a:defRPr sz="21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de-DE"/>
              <a:t>Mastertextformat bearbeiten</a:t>
            </a:r>
          </a:p>
        </p:txBody>
      </p:sp>
      <p:sp>
        <p:nvSpPr>
          <p:cNvPr id="5" name="Date Placeholder 4"/>
          <p:cNvSpPr>
            <a:spLocks noGrp="1"/>
          </p:cNvSpPr>
          <p:nvPr>
            <p:ph type="dt" sz="half" idx="10"/>
          </p:nvPr>
        </p:nvSpPr>
        <p:spPr/>
        <p:txBody>
          <a:bodyPr/>
          <a:lstStyle/>
          <a:p>
            <a:fld id="{246CB0AF-CF75-4CC3-9563-ED89AC190CB7}" type="datetimeFigureOut">
              <a:rPr lang="de-CH" smtClean="0"/>
              <a:pPr/>
              <a:t>27.03.2021</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112B5D0F-9F3C-4103-9B93-7DC9683F94CB}" type="slidenum">
              <a:rPr lang="de-CH" smtClean="0"/>
              <a:pPr/>
              <a:t>‹Nr.›</a:t>
            </a:fld>
            <a:endParaRPr lang="de-CH"/>
          </a:p>
        </p:txBody>
      </p:sp>
    </p:spTree>
    <p:extLst>
      <p:ext uri="{BB962C8B-B14F-4D97-AF65-F5344CB8AC3E}">
        <p14:creationId xmlns:p14="http://schemas.microsoft.com/office/powerpoint/2010/main" val="572791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de-DE"/>
              <a:t>Mastertitelformat bearbeiten</a:t>
            </a:r>
            <a:endParaRPr lang="en-US" dirty="0"/>
          </a:p>
        </p:txBody>
      </p:sp>
      <p:sp>
        <p:nvSpPr>
          <p:cNvPr id="3" name="Picture Placeholder 2"/>
          <p:cNvSpPr>
            <a:spLocks noGrp="1" noChangeAspect="1"/>
          </p:cNvSpPr>
          <p:nvPr>
            <p:ph type="pic" idx="1"/>
          </p:nvPr>
        </p:nvSpPr>
        <p:spPr>
          <a:xfrm>
            <a:off x="4591306" y="1036570"/>
            <a:ext cx="5467380" cy="5116178"/>
          </a:xfrm>
        </p:spPr>
        <p:txBody>
          <a:bodyPr anchor="t"/>
          <a:lstStyle>
            <a:lvl1pPr marL="0" indent="0">
              <a:buNone/>
              <a:defRPr sz="3359"/>
            </a:lvl1pPr>
            <a:lvl2pPr marL="479969" indent="0">
              <a:buNone/>
              <a:defRPr sz="2939"/>
            </a:lvl2pPr>
            <a:lvl3pPr marL="959937" indent="0">
              <a:buNone/>
              <a:defRPr sz="2520"/>
            </a:lvl3pPr>
            <a:lvl4pPr marL="1439906" indent="0">
              <a:buNone/>
              <a:defRPr sz="2100"/>
            </a:lvl4pPr>
            <a:lvl5pPr marL="1919874" indent="0">
              <a:buNone/>
              <a:defRPr sz="2100"/>
            </a:lvl5pPr>
            <a:lvl6pPr marL="2399843" indent="0">
              <a:buNone/>
              <a:defRPr sz="2100"/>
            </a:lvl6pPr>
            <a:lvl7pPr marL="2879811" indent="0">
              <a:buNone/>
              <a:defRPr sz="2100"/>
            </a:lvl7pPr>
            <a:lvl8pPr marL="3359780" indent="0">
              <a:buNone/>
              <a:defRPr sz="2100"/>
            </a:lvl8pPr>
            <a:lvl9pPr marL="3839748" indent="0">
              <a:buNone/>
              <a:defRPr sz="2100"/>
            </a:lvl9pPr>
          </a:lstStyle>
          <a:p>
            <a:r>
              <a:rPr lang="de-DE"/>
              <a:t>Bild durch Klicken auf Symbol hinzufügen</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de-DE"/>
              <a:t>Mastertextformat bearbeiten</a:t>
            </a:r>
          </a:p>
        </p:txBody>
      </p:sp>
      <p:sp>
        <p:nvSpPr>
          <p:cNvPr id="5" name="Date Placeholder 4"/>
          <p:cNvSpPr>
            <a:spLocks noGrp="1"/>
          </p:cNvSpPr>
          <p:nvPr>
            <p:ph type="dt" sz="half" idx="10"/>
          </p:nvPr>
        </p:nvSpPr>
        <p:spPr/>
        <p:txBody>
          <a:bodyPr/>
          <a:lstStyle/>
          <a:p>
            <a:fld id="{246CB0AF-CF75-4CC3-9563-ED89AC190CB7}" type="datetimeFigureOut">
              <a:rPr lang="de-CH" smtClean="0"/>
              <a:pPr/>
              <a:t>27.03.2021</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112B5D0F-9F3C-4103-9B93-7DC9683F94CB}" type="slidenum">
              <a:rPr lang="de-CH" smtClean="0"/>
              <a:pPr/>
              <a:t>‹Nr.›</a:t>
            </a:fld>
            <a:endParaRPr lang="de-CH"/>
          </a:p>
        </p:txBody>
      </p:sp>
    </p:spTree>
    <p:extLst>
      <p:ext uri="{BB962C8B-B14F-4D97-AF65-F5344CB8AC3E}">
        <p14:creationId xmlns:p14="http://schemas.microsoft.com/office/powerpoint/2010/main" val="3209738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484" y="383299"/>
            <a:ext cx="9314796" cy="1391534"/>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742484" y="1916484"/>
            <a:ext cx="9314796" cy="456789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42484" y="6672698"/>
            <a:ext cx="2429947" cy="383297"/>
          </a:xfrm>
          <a:prstGeom prst="rect">
            <a:avLst/>
          </a:prstGeom>
        </p:spPr>
        <p:txBody>
          <a:bodyPr vert="horz" lIns="91440" tIns="45720" rIns="91440" bIns="45720" rtlCol="0" anchor="ctr"/>
          <a:lstStyle>
            <a:lvl1pPr algn="l">
              <a:defRPr sz="1260">
                <a:solidFill>
                  <a:schemeClr val="tx1">
                    <a:tint val="75000"/>
                  </a:schemeClr>
                </a:solidFill>
              </a:defRPr>
            </a:lvl1pPr>
          </a:lstStyle>
          <a:p>
            <a:fld id="{246CB0AF-CF75-4CC3-9563-ED89AC190CB7}" type="datetimeFigureOut">
              <a:rPr lang="de-CH" smtClean="0"/>
              <a:pPr/>
              <a:t>27.03.2021</a:t>
            </a:fld>
            <a:endParaRPr lang="de-CH"/>
          </a:p>
        </p:txBody>
      </p:sp>
      <p:sp>
        <p:nvSpPr>
          <p:cNvPr id="5" name="Footer Placeholder 4"/>
          <p:cNvSpPr>
            <a:spLocks noGrp="1"/>
          </p:cNvSpPr>
          <p:nvPr>
            <p:ph type="ftr" sz="quarter" idx="3"/>
          </p:nvPr>
        </p:nvSpPr>
        <p:spPr>
          <a:xfrm>
            <a:off x="3577422" y="6672698"/>
            <a:ext cx="3644920" cy="38329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7627332" y="6672698"/>
            <a:ext cx="2429947" cy="383297"/>
          </a:xfrm>
          <a:prstGeom prst="rect">
            <a:avLst/>
          </a:prstGeom>
        </p:spPr>
        <p:txBody>
          <a:bodyPr vert="horz" lIns="91440" tIns="45720" rIns="91440" bIns="45720" rtlCol="0" anchor="ctr"/>
          <a:lstStyle>
            <a:lvl1pPr algn="r">
              <a:defRPr sz="1260">
                <a:solidFill>
                  <a:schemeClr val="tx1">
                    <a:tint val="75000"/>
                  </a:schemeClr>
                </a:solidFill>
              </a:defRPr>
            </a:lvl1pPr>
          </a:lstStyle>
          <a:p>
            <a:fld id="{112B5D0F-9F3C-4103-9B93-7DC9683F94CB}" type="slidenum">
              <a:rPr lang="de-CH" smtClean="0"/>
              <a:pPr/>
              <a:t>‹Nr.›</a:t>
            </a:fld>
            <a:endParaRPr lang="de-CH"/>
          </a:p>
        </p:txBody>
      </p:sp>
    </p:spTree>
    <p:extLst>
      <p:ext uri="{BB962C8B-B14F-4D97-AF65-F5344CB8AC3E}">
        <p14:creationId xmlns:p14="http://schemas.microsoft.com/office/powerpoint/2010/main" val="38897759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59937" rtl="0" eaLnBrk="1" latinLnBrk="0" hangingPunct="1">
        <a:lnSpc>
          <a:spcPct val="90000"/>
        </a:lnSpc>
        <a:spcBef>
          <a:spcPct val="0"/>
        </a:spcBef>
        <a:buNone/>
        <a:defRPr sz="4619" kern="1200">
          <a:solidFill>
            <a:schemeClr val="tx1"/>
          </a:solidFill>
          <a:latin typeface="+mj-lt"/>
          <a:ea typeface="+mj-ea"/>
          <a:cs typeface="+mj-cs"/>
        </a:defRPr>
      </a:lvl1pPr>
    </p:titleStyle>
    <p:body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59937" rtl="0" eaLnBrk="1" latinLnBrk="0" hangingPunct="1">
        <a:defRPr sz="1890" kern="1200">
          <a:solidFill>
            <a:schemeClr val="tx1"/>
          </a:solidFill>
          <a:latin typeface="+mn-lt"/>
          <a:ea typeface="+mn-ea"/>
          <a:cs typeface="+mn-cs"/>
        </a:defRPr>
      </a:lvl1pPr>
      <a:lvl2pPr marL="479969" algn="l" defTabSz="959937" rtl="0" eaLnBrk="1" latinLnBrk="0" hangingPunct="1">
        <a:defRPr sz="1890" kern="1200">
          <a:solidFill>
            <a:schemeClr val="tx1"/>
          </a:solidFill>
          <a:latin typeface="+mn-lt"/>
          <a:ea typeface="+mn-ea"/>
          <a:cs typeface="+mn-cs"/>
        </a:defRPr>
      </a:lvl2pPr>
      <a:lvl3pPr marL="959937" algn="l" defTabSz="959937" rtl="0" eaLnBrk="1" latinLnBrk="0" hangingPunct="1">
        <a:defRPr sz="1890" kern="1200">
          <a:solidFill>
            <a:schemeClr val="tx1"/>
          </a:solidFill>
          <a:latin typeface="+mn-lt"/>
          <a:ea typeface="+mn-ea"/>
          <a:cs typeface="+mn-cs"/>
        </a:defRPr>
      </a:lvl3pPr>
      <a:lvl4pPr marL="1439906" algn="l" defTabSz="959937" rtl="0" eaLnBrk="1" latinLnBrk="0" hangingPunct="1">
        <a:defRPr sz="1890" kern="1200">
          <a:solidFill>
            <a:schemeClr val="tx1"/>
          </a:solidFill>
          <a:latin typeface="+mn-lt"/>
          <a:ea typeface="+mn-ea"/>
          <a:cs typeface="+mn-cs"/>
        </a:defRPr>
      </a:lvl4pPr>
      <a:lvl5pPr marL="1919874" algn="l" defTabSz="959937" rtl="0" eaLnBrk="1" latinLnBrk="0" hangingPunct="1">
        <a:defRPr sz="1890" kern="1200">
          <a:solidFill>
            <a:schemeClr val="tx1"/>
          </a:solidFill>
          <a:latin typeface="+mn-lt"/>
          <a:ea typeface="+mn-ea"/>
          <a:cs typeface="+mn-cs"/>
        </a:defRPr>
      </a:lvl5pPr>
      <a:lvl6pPr marL="2399843" algn="l" defTabSz="959937" rtl="0" eaLnBrk="1" latinLnBrk="0" hangingPunct="1">
        <a:defRPr sz="1890" kern="1200">
          <a:solidFill>
            <a:schemeClr val="tx1"/>
          </a:solidFill>
          <a:latin typeface="+mn-lt"/>
          <a:ea typeface="+mn-ea"/>
          <a:cs typeface="+mn-cs"/>
        </a:defRPr>
      </a:lvl6pPr>
      <a:lvl7pPr marL="2879811" algn="l" defTabSz="959937" rtl="0" eaLnBrk="1" latinLnBrk="0" hangingPunct="1">
        <a:defRPr sz="1890" kern="1200">
          <a:solidFill>
            <a:schemeClr val="tx1"/>
          </a:solidFill>
          <a:latin typeface="+mn-lt"/>
          <a:ea typeface="+mn-ea"/>
          <a:cs typeface="+mn-cs"/>
        </a:defRPr>
      </a:lvl7pPr>
      <a:lvl8pPr marL="3359780" algn="l" defTabSz="959937" rtl="0" eaLnBrk="1" latinLnBrk="0" hangingPunct="1">
        <a:defRPr sz="1890" kern="1200">
          <a:solidFill>
            <a:schemeClr val="tx1"/>
          </a:solidFill>
          <a:latin typeface="+mn-lt"/>
          <a:ea typeface="+mn-ea"/>
          <a:cs typeface="+mn-cs"/>
        </a:defRPr>
      </a:lvl8pPr>
      <a:lvl9pPr marL="3839748" algn="l" defTabSz="959937"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TS"/><Relationship Id="rId1" Type="http://schemas.microsoft.com/office/2007/relationships/media" Target="../media/media1.MTS"/><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BF730A4-921B-490F-9DD6-36450D0D24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 y="-1"/>
            <a:ext cx="10798969" cy="7199313"/>
          </a:xfrm>
          <a:prstGeom prst="rect">
            <a:avLst/>
          </a:prstGeom>
        </p:spPr>
      </p:pic>
      <p:sp>
        <p:nvSpPr>
          <p:cNvPr id="2" name="Titel 1"/>
          <p:cNvSpPr>
            <a:spLocks noGrp="1"/>
          </p:cNvSpPr>
          <p:nvPr>
            <p:ph type="title"/>
          </p:nvPr>
        </p:nvSpPr>
        <p:spPr>
          <a:xfrm>
            <a:off x="1858402" y="1110503"/>
            <a:ext cx="4782573" cy="1468647"/>
          </a:xfrm>
        </p:spPr>
        <p:txBody>
          <a:bodyPr>
            <a:normAutofit fontScale="90000"/>
          </a:bodyPr>
          <a:lstStyle/>
          <a:p>
            <a:pPr algn="ctr">
              <a:lnSpc>
                <a:spcPct val="150000"/>
              </a:lnSpc>
            </a:pPr>
            <a:r>
              <a:rPr lang="de-CH" sz="9800" dirty="0">
                <a:solidFill>
                  <a:schemeClr val="bg1"/>
                </a:solidFill>
                <a:latin typeface="+mn-lt"/>
                <a:ea typeface="Verdana" pitchFamily="34" charset="0"/>
                <a:cs typeface="Verdana" pitchFamily="34" charset="0"/>
              </a:rPr>
              <a:t>Trift</a:t>
            </a:r>
            <a:br>
              <a:rPr lang="de-CH" sz="10078" dirty="0">
                <a:solidFill>
                  <a:schemeClr val="bg1"/>
                </a:solidFill>
                <a:latin typeface="+mn-lt"/>
                <a:ea typeface="Verdana" pitchFamily="34" charset="0"/>
                <a:cs typeface="Verdana" pitchFamily="34" charset="0"/>
              </a:rPr>
            </a:br>
            <a:br>
              <a:rPr lang="de-CH" sz="5039" dirty="0">
                <a:solidFill>
                  <a:schemeClr val="bg1"/>
                </a:solidFill>
                <a:latin typeface="+mn-lt"/>
                <a:ea typeface="Verdana" pitchFamily="34" charset="0"/>
                <a:cs typeface="Verdana" pitchFamily="34" charset="0"/>
              </a:rPr>
            </a:br>
            <a:r>
              <a:rPr lang="de-CH" sz="5039" dirty="0">
                <a:solidFill>
                  <a:schemeClr val="bg1"/>
                </a:solidFill>
                <a:latin typeface="+mn-lt"/>
                <a:ea typeface="Verdana" pitchFamily="34" charset="0"/>
                <a:cs typeface="Verdana" pitchFamily="34" charset="0"/>
              </a:rPr>
              <a:t>     </a:t>
            </a:r>
            <a:endParaRPr lang="de-CH" sz="10078" dirty="0">
              <a:solidFill>
                <a:schemeClr val="bg1"/>
              </a:solidFill>
              <a:latin typeface="+mn-lt"/>
              <a:ea typeface="Verdana" pitchFamily="34" charset="0"/>
              <a:cs typeface="Verdana" pitchFamily="34" charset="0"/>
            </a:endParaRPr>
          </a:p>
        </p:txBody>
      </p:sp>
    </p:spTree>
    <p:extLst>
      <p:ext uri="{BB962C8B-B14F-4D97-AF65-F5344CB8AC3E}">
        <p14:creationId xmlns:p14="http://schemas.microsoft.com/office/powerpoint/2010/main" val="393140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F7A1AC53-6206-47D5-998B-8ADA4AF0C98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7" y="0"/>
            <a:ext cx="10798969" cy="7199313"/>
          </a:xfrm>
          <a:prstGeom prst="rect">
            <a:avLst/>
          </a:prstGeom>
        </p:spPr>
      </p:pic>
    </p:spTree>
    <p:extLst>
      <p:ext uri="{BB962C8B-B14F-4D97-AF65-F5344CB8AC3E}">
        <p14:creationId xmlns:p14="http://schemas.microsoft.com/office/powerpoint/2010/main" val="47064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96763"/>
            <a:ext cx="10799762" cy="7396076"/>
          </a:xfrm>
          <a:prstGeom prst="rect">
            <a:avLst/>
          </a:prstGeom>
        </p:spPr>
      </p:pic>
    </p:spTree>
    <p:extLst>
      <p:ext uri="{BB962C8B-B14F-4D97-AF65-F5344CB8AC3E}">
        <p14:creationId xmlns:p14="http://schemas.microsoft.com/office/powerpoint/2010/main" val="2114685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7DB46B0-D119-477A-8227-B8EE9E1511A5}"/>
              </a:ext>
            </a:extLst>
          </p:cNvPr>
          <p:cNvSpPr txBox="1"/>
          <p:nvPr/>
        </p:nvSpPr>
        <p:spPr>
          <a:xfrm>
            <a:off x="791369" y="575320"/>
            <a:ext cx="9433048" cy="5832687"/>
          </a:xfrm>
          <a:prstGeom prst="rect">
            <a:avLst/>
          </a:prstGeom>
          <a:noFill/>
        </p:spPr>
        <p:txBody>
          <a:bodyPr wrap="square">
            <a:spAutoFit/>
          </a:bodyPr>
          <a:lstStyle/>
          <a:p>
            <a:pPr>
              <a:lnSpc>
                <a:spcPts val="3000"/>
              </a:lnSpc>
            </a:pPr>
            <a:r>
              <a:rPr lang="de-DE" sz="2000" b="0" i="0" u="none" strike="noStrike" baseline="0" dirty="0">
                <a:solidFill>
                  <a:srgbClr val="000000"/>
                </a:solidFill>
                <a:latin typeface="Arial" panose="020B0604020202020204" pitchFamily="34" charset="0"/>
              </a:rPr>
              <a:t>Die </a:t>
            </a:r>
            <a:r>
              <a:rPr lang="de-DE" sz="2000" b="1" i="0" u="none" strike="noStrike" baseline="0" dirty="0" err="1">
                <a:solidFill>
                  <a:srgbClr val="000000"/>
                </a:solidFill>
                <a:latin typeface="Arial" panose="020B0604020202020204" pitchFamily="34" charset="0"/>
              </a:rPr>
              <a:t>Graaggilamm</a:t>
            </a:r>
            <a:r>
              <a:rPr lang="de-DE" sz="2000" b="0" i="0" u="none" strike="noStrike" baseline="0" dirty="0">
                <a:solidFill>
                  <a:srgbClr val="000000"/>
                </a:solidFill>
                <a:latin typeface="Arial" panose="020B0604020202020204" pitchFamily="34" charset="0"/>
              </a:rPr>
              <a:t> ist ein tief eingeschnittener </a:t>
            </a:r>
            <a:r>
              <a:rPr lang="de-DE" sz="2000" b="0" i="0" u="none" strike="noStrike" baseline="0" dirty="0">
                <a:solidFill>
                  <a:srgbClr val="FF0000"/>
                </a:solidFill>
                <a:latin typeface="Arial" panose="020B0604020202020204" pitchFamily="34" charset="0"/>
              </a:rPr>
              <a:t>subglazialer Canyon</a:t>
            </a:r>
            <a:r>
              <a:rPr lang="de-DE" sz="2000" b="0" i="0" u="none" strike="noStrike" baseline="0" dirty="0">
                <a:solidFill>
                  <a:srgbClr val="000000"/>
                </a:solidFill>
                <a:latin typeface="Arial" panose="020B0604020202020204" pitchFamily="34" charset="0"/>
              </a:rPr>
              <a:t>, der während der eiszeitlichen Vergletscherung durch die Erosion unter dem Gletschereis geschaffen wurde.</a:t>
            </a:r>
          </a:p>
          <a:p>
            <a:pPr>
              <a:lnSpc>
                <a:spcPts val="3000"/>
              </a:lnSpc>
            </a:pPr>
            <a:endParaRPr lang="de-DE" sz="2000" b="0" i="0" u="none" strike="noStrike" baseline="0" dirty="0">
              <a:solidFill>
                <a:srgbClr val="000000"/>
              </a:solidFill>
              <a:latin typeface="Arial" panose="020B0604020202020204" pitchFamily="34" charset="0"/>
            </a:endParaRPr>
          </a:p>
          <a:p>
            <a:pPr>
              <a:lnSpc>
                <a:spcPts val="3000"/>
              </a:lnSpc>
            </a:pPr>
            <a:r>
              <a:rPr lang="de-DE" sz="2000" b="0" i="0" u="none" strike="noStrike" baseline="0" dirty="0">
                <a:solidFill>
                  <a:srgbClr val="000000"/>
                </a:solidFill>
                <a:latin typeface="Arial" panose="020B0604020202020204" pitchFamily="34" charset="0"/>
              </a:rPr>
              <a:t>Die wilde Schlucht mit tosendem Bergbach, verschiedenen Abstürzen und Wasserfällen, ist eindrücklicher Teil </a:t>
            </a:r>
            <a:r>
              <a:rPr lang="de-DE" sz="2000" b="0" i="0" u="none" strike="noStrike" baseline="0" dirty="0">
                <a:solidFill>
                  <a:srgbClr val="FF0000"/>
                </a:solidFill>
                <a:latin typeface="Arial" panose="020B0604020202020204" pitchFamily="34" charset="0"/>
              </a:rPr>
              <a:t>einer der letzten ungestörten Gletscherbachsukzessionen im Berner Oberland</a:t>
            </a:r>
            <a:r>
              <a:rPr lang="de-DE" sz="2000" dirty="0">
                <a:solidFill>
                  <a:srgbClr val="000000"/>
                </a:solidFill>
                <a:latin typeface="Arial" panose="020B0604020202020204" pitchFamily="34" charset="0"/>
              </a:rPr>
              <a:t>.</a:t>
            </a:r>
          </a:p>
          <a:p>
            <a:pPr>
              <a:lnSpc>
                <a:spcPts val="3000"/>
              </a:lnSpc>
            </a:pPr>
            <a:endParaRPr lang="de-DE" sz="2000" dirty="0">
              <a:solidFill>
                <a:srgbClr val="000000"/>
              </a:solidFill>
              <a:latin typeface="Arial" panose="020B0604020202020204" pitchFamily="34" charset="0"/>
            </a:endParaRPr>
          </a:p>
          <a:p>
            <a:pPr>
              <a:lnSpc>
                <a:spcPts val="3000"/>
              </a:lnSpc>
            </a:pPr>
            <a:r>
              <a:rPr lang="de-DE" sz="2000" dirty="0">
                <a:solidFill>
                  <a:srgbClr val="000000"/>
                </a:solidFill>
                <a:latin typeface="Arial" panose="020B0604020202020204" pitchFamily="34" charset="0"/>
              </a:rPr>
              <a:t>Diese wird </a:t>
            </a:r>
            <a:r>
              <a:rPr lang="de-DE" sz="2000" b="0" i="0" u="none" strike="noStrike" baseline="0" dirty="0">
                <a:solidFill>
                  <a:srgbClr val="000000"/>
                </a:solidFill>
                <a:latin typeface="Arial" panose="020B0604020202020204" pitchFamily="34" charset="0"/>
              </a:rPr>
              <a:t>wegen ihrer Einmaligkeit von Ueli Ochsenbein (Vorstandsmitglied Aqua Viva, ehemaliger Leiter des Gewässerschutzlabors des Kantons Bern) als </a:t>
            </a:r>
            <a:r>
              <a:rPr lang="de-DE" sz="2000" b="0" i="0" u="none" strike="noStrike" baseline="0" dirty="0">
                <a:solidFill>
                  <a:srgbClr val="FF0000"/>
                </a:solidFill>
                <a:latin typeface="Arial" panose="020B0604020202020204" pitchFamily="34" charset="0"/>
              </a:rPr>
              <a:t>unbedingt schützenswert </a:t>
            </a:r>
            <a:r>
              <a:rPr lang="de-DE" sz="2000" b="0" i="0" u="none" strike="noStrike" baseline="0" dirty="0">
                <a:solidFill>
                  <a:srgbClr val="000000"/>
                </a:solidFill>
                <a:latin typeface="Arial" panose="020B0604020202020204" pitchFamily="34" charset="0"/>
              </a:rPr>
              <a:t>beurteilt.</a:t>
            </a:r>
          </a:p>
          <a:p>
            <a:pPr>
              <a:lnSpc>
                <a:spcPts val="3000"/>
              </a:lnSpc>
            </a:pPr>
            <a:endParaRPr lang="de-DE" sz="2000" dirty="0">
              <a:solidFill>
                <a:srgbClr val="000000"/>
              </a:solidFill>
              <a:latin typeface="Arial" panose="020B0604020202020204" pitchFamily="34" charset="0"/>
            </a:endParaRPr>
          </a:p>
          <a:p>
            <a:pPr>
              <a:lnSpc>
                <a:spcPts val="3000"/>
              </a:lnSpc>
            </a:pPr>
            <a:r>
              <a:rPr lang="de-DE" sz="2000" dirty="0">
                <a:solidFill>
                  <a:srgbClr val="000000"/>
                </a:solidFill>
                <a:latin typeface="Arial" panose="020B0604020202020204" pitchFamily="34" charset="0"/>
              </a:rPr>
              <a:t>Die </a:t>
            </a:r>
            <a:r>
              <a:rPr lang="de-DE" sz="2000" dirty="0" err="1">
                <a:solidFill>
                  <a:srgbClr val="000000"/>
                </a:solidFill>
                <a:latin typeface="Arial" panose="020B0604020202020204" pitchFamily="34" charset="0"/>
              </a:rPr>
              <a:t>Graaggilamm</a:t>
            </a:r>
            <a:r>
              <a:rPr lang="de-DE" sz="2000" dirty="0">
                <a:solidFill>
                  <a:srgbClr val="000000"/>
                </a:solidFill>
                <a:latin typeface="Arial" panose="020B0604020202020204" pitchFamily="34" charset="0"/>
              </a:rPr>
              <a:t> liegt zwar unterhalb der geplanten Staumauer und ist durch den Ausbau nicht direkt betroffen. Baustelle und Betrieb werden aber massive Auswirkungen auf das bisher ungestörte Landschaftsbild haben. </a:t>
            </a:r>
            <a:endParaRPr lang="de-CH" sz="2000" dirty="0"/>
          </a:p>
        </p:txBody>
      </p:sp>
    </p:spTree>
    <p:extLst>
      <p:ext uri="{BB962C8B-B14F-4D97-AF65-F5344CB8AC3E}">
        <p14:creationId xmlns:p14="http://schemas.microsoft.com/office/powerpoint/2010/main" val="733726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235688"/>
            <a:ext cx="10799763" cy="7435003"/>
          </a:xfrm>
          <a:prstGeom prst="rect">
            <a:avLst/>
          </a:prstGeom>
        </p:spPr>
      </p:pic>
    </p:spTree>
    <p:extLst>
      <p:ext uri="{BB962C8B-B14F-4D97-AF65-F5344CB8AC3E}">
        <p14:creationId xmlns:p14="http://schemas.microsoft.com/office/powerpoint/2010/main" val="1755918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0BD96FB-C9CD-4172-A067-9AF44D6EF9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139" y="0"/>
            <a:ext cx="4799542" cy="7199313"/>
          </a:xfrm>
          <a:prstGeom prst="rect">
            <a:avLst/>
          </a:prstGeom>
        </p:spPr>
      </p:pic>
      <p:pic>
        <p:nvPicPr>
          <p:cNvPr id="6" name="Grafik 5">
            <a:extLst>
              <a:ext uri="{FF2B5EF4-FFF2-40B4-BE49-F238E27FC236}">
                <a16:creationId xmlns:a16="http://schemas.microsoft.com/office/drawing/2014/main" id="{8FCA33AE-9B1B-41E0-BC7B-A3CA3D377E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7913" y="-1"/>
            <a:ext cx="4799542" cy="7199313"/>
          </a:xfrm>
          <a:prstGeom prst="rect">
            <a:avLst/>
          </a:prstGeom>
        </p:spPr>
      </p:pic>
    </p:spTree>
    <p:extLst>
      <p:ext uri="{BB962C8B-B14F-4D97-AF65-F5344CB8AC3E}">
        <p14:creationId xmlns:p14="http://schemas.microsoft.com/office/powerpoint/2010/main" val="2451241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9591" y="573286"/>
            <a:ext cx="11038946" cy="5736119"/>
          </a:xfrm>
        </p:spPr>
        <p:txBody>
          <a:bodyPr>
            <a:normAutofit/>
          </a:bodyPr>
          <a:lstStyle/>
          <a:p>
            <a:pPr algn="ctr">
              <a:lnSpc>
                <a:spcPct val="150000"/>
              </a:lnSpc>
            </a:pPr>
            <a:r>
              <a:rPr lang="de-DE" dirty="0">
                <a:solidFill>
                  <a:schemeClr val="bg1"/>
                </a:solidFill>
                <a:latin typeface="+mn-lt"/>
                <a:ea typeface="Verdana" pitchFamily="34" charset="0"/>
                <a:cs typeface="Verdana" pitchFamily="34" charset="0"/>
              </a:rPr>
              <a:t>Löschen</a:t>
            </a:r>
            <a:endParaRPr lang="de-CH" dirty="0">
              <a:solidFill>
                <a:schemeClr val="bg1"/>
              </a:solidFill>
              <a:latin typeface="+mn-lt"/>
              <a:ea typeface="Verdana" pitchFamily="34" charset="0"/>
              <a:cs typeface="Verdana" pitchFamily="34" charset="0"/>
            </a:endParaRPr>
          </a:p>
        </p:txBody>
      </p:sp>
      <p:pic>
        <p:nvPicPr>
          <p:cNvPr id="4" name="Grafik 3">
            <a:extLst>
              <a:ext uri="{FF2B5EF4-FFF2-40B4-BE49-F238E27FC236}">
                <a16:creationId xmlns:a16="http://schemas.microsoft.com/office/drawing/2014/main" id="{E239CA4D-F2AB-42EC-9A0C-024C19984F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5425" y="2084936"/>
            <a:ext cx="6336704" cy="4224469"/>
          </a:xfrm>
          <a:prstGeom prst="rect">
            <a:avLst/>
          </a:prstGeom>
        </p:spPr>
      </p:pic>
      <p:sp>
        <p:nvSpPr>
          <p:cNvPr id="5" name="Textfeld 4">
            <a:extLst>
              <a:ext uri="{FF2B5EF4-FFF2-40B4-BE49-F238E27FC236}">
                <a16:creationId xmlns:a16="http://schemas.microsoft.com/office/drawing/2014/main" id="{0D8F9C81-9267-4DA8-87B6-6181CF4907CC}"/>
              </a:ext>
            </a:extLst>
          </p:cNvPr>
          <p:cNvSpPr txBox="1"/>
          <p:nvPr/>
        </p:nvSpPr>
        <p:spPr>
          <a:xfrm>
            <a:off x="4344994" y="1295400"/>
            <a:ext cx="1047082" cy="369332"/>
          </a:xfrm>
          <a:prstGeom prst="rect">
            <a:avLst/>
          </a:prstGeom>
          <a:noFill/>
        </p:spPr>
        <p:txBody>
          <a:bodyPr wrap="none" rtlCol="0">
            <a:spAutoFit/>
          </a:bodyPr>
          <a:lstStyle/>
          <a:p>
            <a:r>
              <a:rPr lang="de-DE" dirty="0"/>
              <a:t>(löschen)</a:t>
            </a:r>
            <a:endParaRPr lang="de-CH"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F100CB8-C8F4-4EC9-9330-3D726CA43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81"/>
            <a:ext cx="10805839" cy="7197031"/>
          </a:xfrm>
          <a:prstGeom prst="rect">
            <a:avLst/>
          </a:prstGeom>
        </p:spPr>
      </p:pic>
      <p:sp>
        <p:nvSpPr>
          <p:cNvPr id="6" name="Textfeld 5">
            <a:extLst>
              <a:ext uri="{FF2B5EF4-FFF2-40B4-BE49-F238E27FC236}">
                <a16:creationId xmlns:a16="http://schemas.microsoft.com/office/drawing/2014/main" id="{B9D3EDA1-B5DC-4C69-87EC-092B128FF183}"/>
              </a:ext>
            </a:extLst>
          </p:cNvPr>
          <p:cNvSpPr txBox="1"/>
          <p:nvPr/>
        </p:nvSpPr>
        <p:spPr>
          <a:xfrm>
            <a:off x="7790230" y="6788765"/>
            <a:ext cx="2722220" cy="307777"/>
          </a:xfrm>
          <a:prstGeom prst="rect">
            <a:avLst/>
          </a:prstGeom>
          <a:noFill/>
        </p:spPr>
        <p:txBody>
          <a:bodyPr wrap="none" rtlCol="0">
            <a:spAutoFit/>
          </a:bodyPr>
          <a:lstStyle/>
          <a:p>
            <a:r>
              <a:rPr lang="de-DE" sz="1400" dirty="0">
                <a:solidFill>
                  <a:schemeClr val="bg1"/>
                </a:solidFill>
                <a:latin typeface="Arial" panose="020B0604020202020204" pitchFamily="34" charset="0"/>
                <a:cs typeface="Arial" panose="020B0604020202020204" pitchFamily="34" charset="0"/>
              </a:rPr>
              <a:t>Quelle: commons.wikimedia.org</a:t>
            </a:r>
            <a:endParaRPr lang="de-CH"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0641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EA312C9-C2F1-4D86-8DEC-0BF8B3FE95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4409" y="-2"/>
            <a:ext cx="4799542" cy="7199313"/>
          </a:xfrm>
          <a:prstGeom prst="rect">
            <a:avLst/>
          </a:prstGeom>
        </p:spPr>
      </p:pic>
      <p:pic>
        <p:nvPicPr>
          <p:cNvPr id="5" name="Grafik 4">
            <a:extLst>
              <a:ext uri="{FF2B5EF4-FFF2-40B4-BE49-F238E27FC236}">
                <a16:creationId xmlns:a16="http://schemas.microsoft.com/office/drawing/2014/main" id="{512B72E3-F750-4E62-958E-0B9A49546E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5812" y="-1"/>
            <a:ext cx="4799542" cy="7199313"/>
          </a:xfrm>
          <a:prstGeom prst="rect">
            <a:avLst/>
          </a:prstGeom>
        </p:spPr>
      </p:pic>
    </p:spTree>
    <p:extLst>
      <p:ext uri="{BB962C8B-B14F-4D97-AF65-F5344CB8AC3E}">
        <p14:creationId xmlns:p14="http://schemas.microsoft.com/office/powerpoint/2010/main" val="2083523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CB2558F-03B9-45FB-B034-CC76BFEFD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3620"/>
            <a:ext cx="10799763" cy="7405474"/>
          </a:xfrm>
          <a:prstGeom prst="rect">
            <a:avLst/>
          </a:prstGeom>
        </p:spPr>
      </p:pic>
    </p:spTree>
    <p:extLst>
      <p:ext uri="{BB962C8B-B14F-4D97-AF65-F5344CB8AC3E}">
        <p14:creationId xmlns:p14="http://schemas.microsoft.com/office/powerpoint/2010/main" val="2297461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E2D2A6F-462E-450F-8400-62AE18AFE8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7456"/>
            <a:ext cx="10799763" cy="7470062"/>
          </a:xfrm>
          <a:prstGeom prst="rect">
            <a:avLst/>
          </a:prstGeom>
        </p:spPr>
      </p:pic>
    </p:spTree>
    <p:extLst>
      <p:ext uri="{BB962C8B-B14F-4D97-AF65-F5344CB8AC3E}">
        <p14:creationId xmlns:p14="http://schemas.microsoft.com/office/powerpoint/2010/main" val="1893907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BF730A4-921B-490F-9DD6-36450D0D24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 y="-1"/>
            <a:ext cx="10798969" cy="7199313"/>
          </a:xfrm>
          <a:prstGeom prst="rect">
            <a:avLst/>
          </a:prstGeom>
        </p:spPr>
      </p:pic>
      <p:sp>
        <p:nvSpPr>
          <p:cNvPr id="2" name="Titel 1"/>
          <p:cNvSpPr>
            <a:spLocks noGrp="1"/>
          </p:cNvSpPr>
          <p:nvPr>
            <p:ph type="title"/>
          </p:nvPr>
        </p:nvSpPr>
        <p:spPr>
          <a:xfrm>
            <a:off x="1858402" y="1110503"/>
            <a:ext cx="4782573" cy="1468647"/>
          </a:xfrm>
        </p:spPr>
        <p:txBody>
          <a:bodyPr>
            <a:normAutofit fontScale="90000"/>
          </a:bodyPr>
          <a:lstStyle/>
          <a:p>
            <a:pPr algn="ctr">
              <a:lnSpc>
                <a:spcPct val="150000"/>
              </a:lnSpc>
            </a:pPr>
            <a:r>
              <a:rPr lang="de-CH" sz="9800" dirty="0">
                <a:solidFill>
                  <a:schemeClr val="bg1"/>
                </a:solidFill>
                <a:latin typeface="+mn-lt"/>
                <a:ea typeface="Verdana" pitchFamily="34" charset="0"/>
                <a:cs typeface="Verdana" pitchFamily="34" charset="0"/>
              </a:rPr>
              <a:t>Trift</a:t>
            </a:r>
            <a:br>
              <a:rPr lang="de-CH" sz="10078" dirty="0">
                <a:solidFill>
                  <a:schemeClr val="bg1"/>
                </a:solidFill>
                <a:latin typeface="+mn-lt"/>
                <a:ea typeface="Verdana" pitchFamily="34" charset="0"/>
                <a:cs typeface="Verdana" pitchFamily="34" charset="0"/>
              </a:rPr>
            </a:br>
            <a:br>
              <a:rPr lang="de-CH" sz="5039" dirty="0">
                <a:solidFill>
                  <a:schemeClr val="bg1"/>
                </a:solidFill>
                <a:latin typeface="+mn-lt"/>
                <a:ea typeface="Verdana" pitchFamily="34" charset="0"/>
                <a:cs typeface="Verdana" pitchFamily="34" charset="0"/>
              </a:rPr>
            </a:br>
            <a:r>
              <a:rPr lang="de-CH" sz="5039" dirty="0">
                <a:solidFill>
                  <a:schemeClr val="bg1"/>
                </a:solidFill>
                <a:latin typeface="+mn-lt"/>
                <a:ea typeface="Verdana" pitchFamily="34" charset="0"/>
                <a:cs typeface="Verdana" pitchFamily="34" charset="0"/>
              </a:rPr>
              <a:t>     </a:t>
            </a:r>
            <a:endParaRPr lang="de-CH" sz="10078" dirty="0">
              <a:solidFill>
                <a:schemeClr val="bg1"/>
              </a:solidFill>
              <a:latin typeface="+mn-lt"/>
              <a:ea typeface="Verdana" pitchFamily="34" charset="0"/>
              <a:cs typeface="Verdana" pitchFamily="34" charset="0"/>
            </a:endParaRPr>
          </a:p>
        </p:txBody>
      </p:sp>
      <p:sp>
        <p:nvSpPr>
          <p:cNvPr id="5" name="Textfeld 4">
            <a:extLst>
              <a:ext uri="{FF2B5EF4-FFF2-40B4-BE49-F238E27FC236}">
                <a16:creationId xmlns:a16="http://schemas.microsoft.com/office/drawing/2014/main" id="{5F6EDFA4-D71E-4EFF-84D6-5757BE22E649}"/>
              </a:ext>
            </a:extLst>
          </p:cNvPr>
          <p:cNvSpPr txBox="1"/>
          <p:nvPr/>
        </p:nvSpPr>
        <p:spPr>
          <a:xfrm>
            <a:off x="431329" y="4535760"/>
            <a:ext cx="9937104" cy="2123658"/>
          </a:xfrm>
          <a:prstGeom prst="rect">
            <a:avLst/>
          </a:prstGeom>
          <a:noFill/>
        </p:spPr>
        <p:txBody>
          <a:bodyPr wrap="square">
            <a:spAutoFit/>
          </a:bodyPr>
          <a:lstStyle/>
          <a:p>
            <a:r>
              <a:rPr lang="de-CH" sz="6600" dirty="0">
                <a:solidFill>
                  <a:schemeClr val="bg1"/>
                </a:solidFill>
                <a:latin typeface="+mn-lt"/>
                <a:ea typeface="Verdana" pitchFamily="34" charset="0"/>
                <a:cs typeface="Verdana" pitchFamily="34" charset="0"/>
              </a:rPr>
              <a:t>Eine fast unberührte Wildnis </a:t>
            </a:r>
            <a:br>
              <a:rPr lang="de-CH" sz="6600" dirty="0">
                <a:solidFill>
                  <a:schemeClr val="bg1"/>
                </a:solidFill>
                <a:latin typeface="+mn-lt"/>
                <a:ea typeface="Verdana" pitchFamily="34" charset="0"/>
                <a:cs typeface="Verdana" pitchFamily="34" charset="0"/>
              </a:rPr>
            </a:br>
            <a:r>
              <a:rPr lang="de-CH" sz="6600" dirty="0">
                <a:solidFill>
                  <a:schemeClr val="bg1"/>
                </a:solidFill>
                <a:latin typeface="+mn-lt"/>
                <a:ea typeface="Verdana" pitchFamily="34" charset="0"/>
                <a:cs typeface="Verdana" pitchFamily="34" charset="0"/>
              </a:rPr>
              <a:t>im Berner Oberland</a:t>
            </a:r>
            <a:endParaRPr lang="de-CH" sz="6600" dirty="0">
              <a:solidFill>
                <a:schemeClr val="bg1"/>
              </a:solidFill>
            </a:endParaRPr>
          </a:p>
        </p:txBody>
      </p:sp>
    </p:spTree>
    <p:extLst>
      <p:ext uri="{BB962C8B-B14F-4D97-AF65-F5344CB8AC3E}">
        <p14:creationId xmlns:p14="http://schemas.microsoft.com/office/powerpoint/2010/main" val="2926553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17" y="-119986"/>
            <a:ext cx="10808417" cy="7468385"/>
          </a:xfrm>
          <a:prstGeom prst="rect">
            <a:avLst/>
          </a:prstGeom>
        </p:spPr>
      </p:pic>
    </p:spTree>
    <p:extLst>
      <p:ext uri="{BB962C8B-B14F-4D97-AF65-F5344CB8AC3E}">
        <p14:creationId xmlns:p14="http://schemas.microsoft.com/office/powerpoint/2010/main" val="2083523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4716" y="3"/>
            <a:ext cx="10808417" cy="7215532"/>
          </a:xfrm>
          <a:prstGeom prst="rect">
            <a:avLst/>
          </a:prstGeom>
        </p:spPr>
      </p:pic>
    </p:spTree>
    <p:extLst>
      <p:ext uri="{BB962C8B-B14F-4D97-AF65-F5344CB8AC3E}">
        <p14:creationId xmlns:p14="http://schemas.microsoft.com/office/powerpoint/2010/main" val="2083523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00329BE-8304-4105-BE8F-B0D2DDE875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8" y="-1"/>
            <a:ext cx="10798969" cy="7199313"/>
          </a:xfrm>
          <a:prstGeom prst="rect">
            <a:avLst/>
          </a:prstGeom>
        </p:spPr>
      </p:pic>
    </p:spTree>
    <p:extLst>
      <p:ext uri="{BB962C8B-B14F-4D97-AF65-F5344CB8AC3E}">
        <p14:creationId xmlns:p14="http://schemas.microsoft.com/office/powerpoint/2010/main" val="2083523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C14B3C0-488A-459C-80A8-0AB9E6A213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 y="0"/>
            <a:ext cx="10798969" cy="7199313"/>
          </a:xfrm>
          <a:prstGeom prst="rect">
            <a:avLst/>
          </a:prstGeom>
        </p:spPr>
      </p:pic>
    </p:spTree>
    <p:extLst>
      <p:ext uri="{BB962C8B-B14F-4D97-AF65-F5344CB8AC3E}">
        <p14:creationId xmlns:p14="http://schemas.microsoft.com/office/powerpoint/2010/main" val="3264033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9B9E948-8F15-41C3-A4DF-E2CB2BA643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198" y="-3"/>
            <a:ext cx="4799542" cy="7199313"/>
          </a:xfrm>
          <a:prstGeom prst="rect">
            <a:avLst/>
          </a:prstGeom>
        </p:spPr>
      </p:pic>
      <p:pic>
        <p:nvPicPr>
          <p:cNvPr id="5" name="Grafik 4">
            <a:extLst>
              <a:ext uri="{FF2B5EF4-FFF2-40B4-BE49-F238E27FC236}">
                <a16:creationId xmlns:a16="http://schemas.microsoft.com/office/drawing/2014/main" id="{796281F8-264A-4420-A710-603FA2DF2B2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687913" y="-2"/>
            <a:ext cx="4799542" cy="7199312"/>
          </a:xfrm>
          <a:prstGeom prst="rect">
            <a:avLst/>
          </a:prstGeom>
        </p:spPr>
      </p:pic>
    </p:spTree>
    <p:extLst>
      <p:ext uri="{BB962C8B-B14F-4D97-AF65-F5344CB8AC3E}">
        <p14:creationId xmlns:p14="http://schemas.microsoft.com/office/powerpoint/2010/main" val="3559701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BE14CAB-8561-496B-B98A-17372FE3A6C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87313" y="0"/>
            <a:ext cx="4799542" cy="7199313"/>
          </a:xfrm>
          <a:prstGeom prst="rect">
            <a:avLst/>
          </a:prstGeom>
        </p:spPr>
      </p:pic>
      <p:pic>
        <p:nvPicPr>
          <p:cNvPr id="8" name="Grafik 7">
            <a:extLst>
              <a:ext uri="{FF2B5EF4-FFF2-40B4-BE49-F238E27FC236}">
                <a16:creationId xmlns:a16="http://schemas.microsoft.com/office/drawing/2014/main" id="{70022379-2AB8-4E07-83C7-712FDDA6297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712682" y="0"/>
            <a:ext cx="4799542" cy="7199313"/>
          </a:xfrm>
          <a:prstGeom prst="rect">
            <a:avLst/>
          </a:prstGeom>
        </p:spPr>
      </p:pic>
    </p:spTree>
    <p:extLst>
      <p:ext uri="{BB962C8B-B14F-4D97-AF65-F5344CB8AC3E}">
        <p14:creationId xmlns:p14="http://schemas.microsoft.com/office/powerpoint/2010/main" val="3387564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00014">
            <a:hlinkClick r:id="" action="ppaction://media"/>
            <a:extLst>
              <a:ext uri="{FF2B5EF4-FFF2-40B4-BE49-F238E27FC236}">
                <a16:creationId xmlns:a16="http://schemas.microsoft.com/office/drawing/2014/main" id="{10A131EB-3F9F-40F4-A682-0BBC3DB9E6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31304"/>
            <a:ext cx="10799763" cy="6206033"/>
          </a:xfrm>
          <a:prstGeom prst="rect">
            <a:avLst/>
          </a:prstGeom>
        </p:spPr>
      </p:pic>
    </p:spTree>
    <p:extLst>
      <p:ext uri="{BB962C8B-B14F-4D97-AF65-F5344CB8AC3E}">
        <p14:creationId xmlns:p14="http://schemas.microsoft.com/office/powerpoint/2010/main" val="6522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A867F63-0BE3-46E2-94AE-462CC643AD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 y="0"/>
            <a:ext cx="10798969" cy="7199313"/>
          </a:xfrm>
          <a:prstGeom prst="rect">
            <a:avLst/>
          </a:prstGeom>
        </p:spPr>
      </p:pic>
    </p:spTree>
    <p:extLst>
      <p:ext uri="{BB962C8B-B14F-4D97-AF65-F5344CB8AC3E}">
        <p14:creationId xmlns:p14="http://schemas.microsoft.com/office/powerpoint/2010/main" val="2657047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AC35BB1-4321-4A42-8C61-5AAAFDD2AF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321" y="-2"/>
            <a:ext cx="4799542" cy="7199313"/>
          </a:xfrm>
          <a:prstGeom prst="rect">
            <a:avLst/>
          </a:prstGeom>
        </p:spPr>
      </p:pic>
      <p:pic>
        <p:nvPicPr>
          <p:cNvPr id="8" name="Grafik 7">
            <a:extLst>
              <a:ext uri="{FF2B5EF4-FFF2-40B4-BE49-F238E27FC236}">
                <a16:creationId xmlns:a16="http://schemas.microsoft.com/office/drawing/2014/main" id="{950A4BC6-BE37-41B0-A517-496838B36D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59921" y="-1"/>
            <a:ext cx="4799542" cy="7199313"/>
          </a:xfrm>
          <a:prstGeom prst="rect">
            <a:avLst/>
          </a:prstGeom>
        </p:spPr>
      </p:pic>
    </p:spTree>
    <p:extLst>
      <p:ext uri="{BB962C8B-B14F-4D97-AF65-F5344CB8AC3E}">
        <p14:creationId xmlns:p14="http://schemas.microsoft.com/office/powerpoint/2010/main" val="2083523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2CCD3CD-F918-449E-9816-2772BFA9EE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 y="0"/>
            <a:ext cx="10798969" cy="7199313"/>
          </a:xfrm>
          <a:prstGeom prst="rect">
            <a:avLst/>
          </a:prstGeom>
        </p:spPr>
      </p:pic>
    </p:spTree>
    <p:extLst>
      <p:ext uri="{BB962C8B-B14F-4D97-AF65-F5344CB8AC3E}">
        <p14:creationId xmlns:p14="http://schemas.microsoft.com/office/powerpoint/2010/main" val="929112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582" y="17194"/>
            <a:ext cx="10770625" cy="7180416"/>
          </a:xfrm>
          <a:prstGeom prst="rect">
            <a:avLst/>
          </a:prstGeom>
        </p:spPr>
      </p:pic>
    </p:spTree>
    <p:extLst>
      <p:ext uri="{BB962C8B-B14F-4D97-AF65-F5344CB8AC3E}">
        <p14:creationId xmlns:p14="http://schemas.microsoft.com/office/powerpoint/2010/main" val="3778403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ADD310C-E0E2-41EF-BB68-7D3E625BC8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924" y="575"/>
            <a:ext cx="10798969" cy="7198162"/>
          </a:xfrm>
          <a:prstGeom prst="rect">
            <a:avLst/>
          </a:prstGeom>
        </p:spPr>
      </p:pic>
    </p:spTree>
    <p:extLst>
      <p:ext uri="{BB962C8B-B14F-4D97-AF65-F5344CB8AC3E}">
        <p14:creationId xmlns:p14="http://schemas.microsoft.com/office/powerpoint/2010/main" val="226834809"/>
      </p:ext>
    </p:extLst>
  </p:cSld>
  <p:clrMapOvr>
    <a:masterClrMapping/>
  </p:clrMapOvr>
  <p:transition advTm="2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8E2D9D9-7C25-4CFC-957D-0B215ED065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 y="0"/>
            <a:ext cx="10798969" cy="7199313"/>
          </a:xfrm>
          <a:prstGeom prst="rect">
            <a:avLst/>
          </a:prstGeom>
        </p:spPr>
      </p:pic>
    </p:spTree>
    <p:extLst>
      <p:ext uri="{BB962C8B-B14F-4D97-AF65-F5344CB8AC3E}">
        <p14:creationId xmlns:p14="http://schemas.microsoft.com/office/powerpoint/2010/main" val="2660145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62FDF32-1564-4C8D-A2FF-D5CF8A094C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8"/>
            <a:ext cx="10799763" cy="7199176"/>
          </a:xfrm>
          <a:prstGeom prst="rect">
            <a:avLst/>
          </a:prstGeom>
        </p:spPr>
      </p:pic>
    </p:spTree>
    <p:extLst>
      <p:ext uri="{BB962C8B-B14F-4D97-AF65-F5344CB8AC3E}">
        <p14:creationId xmlns:p14="http://schemas.microsoft.com/office/powerpoint/2010/main" val="1575575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3BF0702-DA09-4C9E-8213-D6135FFBDD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 y="0"/>
            <a:ext cx="10798969" cy="7199313"/>
          </a:xfrm>
          <a:prstGeom prst="rect">
            <a:avLst/>
          </a:prstGeom>
        </p:spPr>
      </p:pic>
    </p:spTree>
    <p:extLst>
      <p:ext uri="{BB962C8B-B14F-4D97-AF65-F5344CB8AC3E}">
        <p14:creationId xmlns:p14="http://schemas.microsoft.com/office/powerpoint/2010/main" val="17742213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3A8F7BD-2EAB-49A5-9030-A34BFF6623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 y="0"/>
            <a:ext cx="10798969" cy="7199313"/>
          </a:xfrm>
          <a:prstGeom prst="rect">
            <a:avLst/>
          </a:prstGeom>
        </p:spPr>
      </p:pic>
    </p:spTree>
    <p:extLst>
      <p:ext uri="{BB962C8B-B14F-4D97-AF65-F5344CB8AC3E}">
        <p14:creationId xmlns:p14="http://schemas.microsoft.com/office/powerpoint/2010/main" val="799021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DA2262C-E604-451F-ABCE-3D52B76B99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 y="0"/>
            <a:ext cx="10798969" cy="7199313"/>
          </a:xfrm>
          <a:prstGeom prst="rect">
            <a:avLst/>
          </a:prstGeom>
        </p:spPr>
      </p:pic>
    </p:spTree>
    <p:extLst>
      <p:ext uri="{BB962C8B-B14F-4D97-AF65-F5344CB8AC3E}">
        <p14:creationId xmlns:p14="http://schemas.microsoft.com/office/powerpoint/2010/main" val="2720012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CH" dirty="0" err="1"/>
              <a:t>Salecina</a:t>
            </a:r>
            <a:r>
              <a:rPr lang="de-CH" dirty="0"/>
              <a:t> Trift</a:t>
            </a:r>
          </a:p>
        </p:txBody>
      </p:sp>
      <p:sp>
        <p:nvSpPr>
          <p:cNvPr id="3" name="Untertitel 2"/>
          <p:cNvSpPr>
            <a:spLocks noGrp="1"/>
          </p:cNvSpPr>
          <p:nvPr>
            <p:ph type="subTitle" idx="1"/>
          </p:nvPr>
        </p:nvSpPr>
        <p:spPr/>
        <p:txBody>
          <a:bodyPr/>
          <a:lstStyle/>
          <a:p>
            <a:endParaRPr lang="de-CH" dirty="0"/>
          </a:p>
        </p:txBody>
      </p:sp>
      <p:pic>
        <p:nvPicPr>
          <p:cNvPr id="5" name="Grafik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67" y="3025"/>
            <a:ext cx="10794441" cy="7196294"/>
          </a:xfrm>
          <a:prstGeom prst="rect">
            <a:avLst/>
          </a:prstGeom>
        </p:spPr>
      </p:pic>
    </p:spTree>
    <p:extLst>
      <p:ext uri="{BB962C8B-B14F-4D97-AF65-F5344CB8AC3E}">
        <p14:creationId xmlns:p14="http://schemas.microsoft.com/office/powerpoint/2010/main" val="352891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rcRect/>
          <a:stretch/>
        </p:blipFill>
        <p:spPr>
          <a:xfrm>
            <a:off x="-602414" y="0"/>
            <a:ext cx="11996139" cy="7199313"/>
          </a:xfrm>
          <a:prstGeom prst="rect">
            <a:avLst/>
          </a:prstGeom>
        </p:spPr>
      </p:pic>
      <p:pic>
        <p:nvPicPr>
          <p:cNvPr id="6" name="Grafik 5">
            <a:extLst>
              <a:ext uri="{FF2B5EF4-FFF2-40B4-BE49-F238E27FC236}">
                <a16:creationId xmlns:a16="http://schemas.microsoft.com/office/drawing/2014/main" id="{05BFBF99-493C-4E15-8D53-3F078B69A3D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8189" y="0"/>
            <a:ext cx="11996139" cy="7199313"/>
          </a:xfrm>
          <a:prstGeom prst="rect">
            <a:avLst/>
          </a:prstGeom>
        </p:spPr>
      </p:pic>
      <p:sp>
        <p:nvSpPr>
          <p:cNvPr id="7" name="Textfeld 6">
            <a:extLst>
              <a:ext uri="{FF2B5EF4-FFF2-40B4-BE49-F238E27FC236}">
                <a16:creationId xmlns:a16="http://schemas.microsoft.com/office/drawing/2014/main" id="{805767C2-01C7-4770-B670-39812D4000F6}"/>
              </a:ext>
            </a:extLst>
          </p:cNvPr>
          <p:cNvSpPr txBox="1"/>
          <p:nvPr/>
        </p:nvSpPr>
        <p:spPr>
          <a:xfrm>
            <a:off x="2405262" y="143272"/>
            <a:ext cx="6067424" cy="1846659"/>
          </a:xfrm>
          <a:prstGeom prst="rect">
            <a:avLst/>
          </a:prstGeom>
          <a:noFill/>
        </p:spPr>
        <p:txBody>
          <a:bodyPr wrap="square">
            <a:spAutoFit/>
          </a:bodyPr>
          <a:lstStyle/>
          <a:p>
            <a:endParaRPr lang="de-CH" sz="9600" dirty="0">
              <a:solidFill>
                <a:schemeClr val="bg1"/>
              </a:solidFill>
              <a:ea typeface="Verdana" pitchFamily="34" charset="0"/>
            </a:endParaRPr>
          </a:p>
          <a:p>
            <a:endParaRPr lang="de-CH" dirty="0"/>
          </a:p>
        </p:txBody>
      </p:sp>
    </p:spTree>
    <p:extLst>
      <p:ext uri="{BB962C8B-B14F-4D97-AF65-F5344CB8AC3E}">
        <p14:creationId xmlns:p14="http://schemas.microsoft.com/office/powerpoint/2010/main" val="1354400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rcRect/>
          <a:stretch/>
        </p:blipFill>
        <p:spPr>
          <a:xfrm>
            <a:off x="-602414" y="0"/>
            <a:ext cx="11996139" cy="7199313"/>
          </a:xfrm>
          <a:prstGeom prst="rect">
            <a:avLst/>
          </a:prstGeom>
        </p:spPr>
      </p:pic>
      <p:pic>
        <p:nvPicPr>
          <p:cNvPr id="6" name="Grafik 5">
            <a:extLst>
              <a:ext uri="{FF2B5EF4-FFF2-40B4-BE49-F238E27FC236}">
                <a16:creationId xmlns:a16="http://schemas.microsoft.com/office/drawing/2014/main" id="{05BFBF99-493C-4E15-8D53-3F078B69A3D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8189" y="0"/>
            <a:ext cx="11996139" cy="7199313"/>
          </a:xfrm>
          <a:prstGeom prst="rect">
            <a:avLst/>
          </a:prstGeom>
        </p:spPr>
      </p:pic>
      <p:sp>
        <p:nvSpPr>
          <p:cNvPr id="7" name="Textfeld 6">
            <a:extLst>
              <a:ext uri="{FF2B5EF4-FFF2-40B4-BE49-F238E27FC236}">
                <a16:creationId xmlns:a16="http://schemas.microsoft.com/office/drawing/2014/main" id="{805767C2-01C7-4770-B670-39812D4000F6}"/>
              </a:ext>
            </a:extLst>
          </p:cNvPr>
          <p:cNvSpPr txBox="1"/>
          <p:nvPr/>
        </p:nvSpPr>
        <p:spPr>
          <a:xfrm>
            <a:off x="2405262" y="143272"/>
            <a:ext cx="6067424" cy="3323987"/>
          </a:xfrm>
          <a:prstGeom prst="rect">
            <a:avLst/>
          </a:prstGeom>
          <a:noFill/>
        </p:spPr>
        <p:txBody>
          <a:bodyPr wrap="square">
            <a:spAutoFit/>
          </a:bodyPr>
          <a:lstStyle/>
          <a:p>
            <a:r>
              <a:rPr lang="de-CH" sz="8800" dirty="0">
                <a:solidFill>
                  <a:schemeClr val="bg1"/>
                </a:solidFill>
                <a:latin typeface="+mn-lt"/>
                <a:ea typeface="Verdana" pitchFamily="34" charset="0"/>
                <a:cs typeface="Verdana" pitchFamily="34" charset="0"/>
              </a:rPr>
              <a:t>Trift</a:t>
            </a:r>
          </a:p>
          <a:p>
            <a:endParaRPr lang="de-CH" sz="9600" dirty="0">
              <a:solidFill>
                <a:schemeClr val="bg1"/>
              </a:solidFill>
              <a:ea typeface="Verdana" pitchFamily="34" charset="0"/>
            </a:endParaRPr>
          </a:p>
          <a:p>
            <a:endParaRPr lang="de-CH" dirty="0"/>
          </a:p>
        </p:txBody>
      </p:sp>
      <p:sp>
        <p:nvSpPr>
          <p:cNvPr id="11" name="Textfeld 10">
            <a:extLst>
              <a:ext uri="{FF2B5EF4-FFF2-40B4-BE49-F238E27FC236}">
                <a16:creationId xmlns:a16="http://schemas.microsoft.com/office/drawing/2014/main" id="{4D058642-9454-4E73-8955-65A0334A356C}"/>
              </a:ext>
            </a:extLst>
          </p:cNvPr>
          <p:cNvSpPr txBox="1"/>
          <p:nvPr/>
        </p:nvSpPr>
        <p:spPr>
          <a:xfrm>
            <a:off x="359321" y="2887256"/>
            <a:ext cx="9433048" cy="1446550"/>
          </a:xfrm>
          <a:prstGeom prst="rect">
            <a:avLst/>
          </a:prstGeom>
          <a:noFill/>
        </p:spPr>
        <p:txBody>
          <a:bodyPr wrap="square">
            <a:spAutoFit/>
          </a:bodyPr>
          <a:lstStyle/>
          <a:p>
            <a:r>
              <a:rPr lang="de-CH" sz="8800" dirty="0">
                <a:solidFill>
                  <a:schemeClr val="bg1"/>
                </a:solidFill>
                <a:latin typeface="+mn-lt"/>
                <a:ea typeface="Verdana" pitchFamily="34" charset="0"/>
                <a:cs typeface="Verdana" pitchFamily="34" charset="0"/>
              </a:rPr>
              <a:t>Eine Wanderung</a:t>
            </a:r>
            <a:endParaRPr lang="de-CH" sz="8800" dirty="0">
              <a:solidFill>
                <a:schemeClr val="bg1"/>
              </a:solidFill>
            </a:endParaRPr>
          </a:p>
        </p:txBody>
      </p:sp>
    </p:spTree>
    <p:extLst>
      <p:ext uri="{BB962C8B-B14F-4D97-AF65-F5344CB8AC3E}">
        <p14:creationId xmlns:p14="http://schemas.microsoft.com/office/powerpoint/2010/main" val="3025783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E9E70DD-C6E9-4079-9DCF-884B1EC7E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538" y="-1"/>
            <a:ext cx="11296842" cy="7199313"/>
          </a:xfrm>
          <a:prstGeom prst="rect">
            <a:avLst/>
          </a:prstGeom>
        </p:spPr>
      </p:pic>
    </p:spTree>
    <p:extLst>
      <p:ext uri="{BB962C8B-B14F-4D97-AF65-F5344CB8AC3E}">
        <p14:creationId xmlns:p14="http://schemas.microsoft.com/office/powerpoint/2010/main" val="2907341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5B29946-888B-413A-A7ED-5E2B96F291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 y="-1"/>
            <a:ext cx="10797898" cy="7199313"/>
          </a:xfrm>
          <a:prstGeom prst="rect">
            <a:avLst/>
          </a:prstGeom>
        </p:spPr>
      </p:pic>
    </p:spTree>
    <p:extLst>
      <p:ext uri="{BB962C8B-B14F-4D97-AF65-F5344CB8AC3E}">
        <p14:creationId xmlns:p14="http://schemas.microsoft.com/office/powerpoint/2010/main" val="2633560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6C79E92-596B-483A-87D5-8B8AAC38DA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8" y="-1"/>
            <a:ext cx="10798969" cy="7199313"/>
          </a:xfrm>
          <a:prstGeom prst="rect">
            <a:avLst/>
          </a:prstGeom>
        </p:spPr>
      </p:pic>
    </p:spTree>
    <p:extLst>
      <p:ext uri="{BB962C8B-B14F-4D97-AF65-F5344CB8AC3E}">
        <p14:creationId xmlns:p14="http://schemas.microsoft.com/office/powerpoint/2010/main" val="1849363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E118DE8-5C39-437A-81C2-19DDFF1D4F16}"/>
              </a:ext>
            </a:extLst>
          </p:cNvPr>
          <p:cNvSpPr txBox="1"/>
          <p:nvPr/>
        </p:nvSpPr>
        <p:spPr>
          <a:xfrm>
            <a:off x="719361" y="575320"/>
            <a:ext cx="9865096" cy="6247864"/>
          </a:xfrm>
          <a:prstGeom prst="rect">
            <a:avLst/>
          </a:prstGeom>
          <a:noFill/>
        </p:spPr>
        <p:txBody>
          <a:bodyPr wrap="square" rtlCol="0">
            <a:spAutoFit/>
          </a:bodyPr>
          <a:lstStyle/>
          <a:p>
            <a:r>
              <a:rPr lang="de-DE" sz="2000" b="1" dirty="0">
                <a:latin typeface="Arial" panose="020B0604020202020204" pitchFamily="34" charset="0"/>
                <a:cs typeface="Arial" panose="020B0604020202020204" pitchFamily="34" charset="0"/>
              </a:rPr>
              <a:t>Thema Restwasser </a:t>
            </a:r>
          </a:p>
          <a:p>
            <a:endParaRPr lang="de-DE" sz="2000"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Natürlicher Wasserabfluss Triftwasser (je nach Jahreszeit sehr </a:t>
            </a:r>
          </a:p>
          <a:p>
            <a:r>
              <a:rPr lang="de-DE" sz="2000" dirty="0">
                <a:latin typeface="Arial" panose="020B0604020202020204" pitchFamily="34" charset="0"/>
                <a:cs typeface="Arial" panose="020B0604020202020204" pitchFamily="34" charset="0"/>
              </a:rPr>
              <a:t>variabel), Beispiel Juli: 												8720 l/s</a:t>
            </a:r>
          </a:p>
          <a:p>
            <a:endParaRPr lang="de-DE" sz="2000"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Referenz-Mindestrestwassermenge, berechnet nach Q347 </a:t>
            </a:r>
          </a:p>
          <a:p>
            <a:r>
              <a:rPr lang="de-DE" sz="2000" dirty="0" err="1">
                <a:latin typeface="Arial" panose="020B0604020202020204" pitchFamily="34" charset="0"/>
                <a:cs typeface="Arial" panose="020B0604020202020204" pitchFamily="34" charset="0"/>
              </a:rPr>
              <a:t>gemäss</a:t>
            </a:r>
            <a:r>
              <a:rPr lang="de-DE" sz="2000" dirty="0">
                <a:latin typeface="Arial" panose="020B0604020202020204" pitchFamily="34" charset="0"/>
                <a:cs typeface="Arial" panose="020B0604020202020204" pitchFamily="34" charset="0"/>
              </a:rPr>
              <a:t> Art.31 Abs.1 </a:t>
            </a:r>
            <a:r>
              <a:rPr lang="de-DE" sz="2000" dirty="0" err="1">
                <a:latin typeface="Arial" panose="020B0604020202020204" pitchFamily="34" charset="0"/>
                <a:cs typeface="Arial" panose="020B0604020202020204" pitchFamily="34" charset="0"/>
              </a:rPr>
              <a:t>GSchG</a:t>
            </a:r>
            <a:r>
              <a:rPr lang="de-DE" sz="2000" dirty="0">
                <a:latin typeface="Arial" panose="020B0604020202020204" pitchFamily="34" charset="0"/>
                <a:cs typeface="Arial" panose="020B0604020202020204" pitchFamily="34" charset="0"/>
              </a:rPr>
              <a:t>: 										115 l/s</a:t>
            </a:r>
          </a:p>
          <a:p>
            <a:endParaRPr lang="de-DE" sz="2000"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Erhöhung </a:t>
            </a:r>
            <a:r>
              <a:rPr lang="de-DE" sz="2000" dirty="0" err="1">
                <a:latin typeface="Arial" panose="020B0604020202020204" pitchFamily="34" charset="0"/>
                <a:cs typeface="Arial" panose="020B0604020202020204" pitchFamily="34" charset="0"/>
              </a:rPr>
              <a:t>gemäss</a:t>
            </a:r>
            <a:r>
              <a:rPr lang="de-DE" sz="2000" dirty="0">
                <a:latin typeface="Arial" panose="020B0604020202020204" pitchFamily="34" charset="0"/>
                <a:cs typeface="Arial" panose="020B0604020202020204" pitchFamily="34" charset="0"/>
              </a:rPr>
              <a:t> Art. 31 Abs 2 </a:t>
            </a:r>
            <a:r>
              <a:rPr lang="de-DE" sz="2000" dirty="0" err="1">
                <a:latin typeface="Arial" panose="020B0604020202020204" pitchFamily="34" charset="0"/>
                <a:cs typeface="Arial" panose="020B0604020202020204" pitchFamily="34" charset="0"/>
              </a:rPr>
              <a:t>GSchG</a:t>
            </a:r>
            <a:endParaRPr lang="de-DE" sz="2000"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(Gewährleistung der ökologischen Funktion): 						800 l/s</a:t>
            </a:r>
          </a:p>
          <a:p>
            <a:endParaRPr lang="de-DE" sz="2000"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Erhöhung </a:t>
            </a:r>
            <a:r>
              <a:rPr lang="de-DE" sz="2000" dirty="0" err="1">
                <a:latin typeface="Arial" panose="020B0604020202020204" pitchFamily="34" charset="0"/>
                <a:cs typeface="Arial" panose="020B0604020202020204" pitchFamily="34" charset="0"/>
              </a:rPr>
              <a:t>gemäss</a:t>
            </a:r>
            <a:r>
              <a:rPr lang="de-DE" sz="2000" dirty="0">
                <a:latin typeface="Arial" panose="020B0604020202020204" pitchFamily="34" charset="0"/>
                <a:cs typeface="Arial" panose="020B0604020202020204" pitchFamily="34" charset="0"/>
              </a:rPr>
              <a:t> Art. 33 </a:t>
            </a:r>
            <a:r>
              <a:rPr lang="de-DE" sz="2000" dirty="0" err="1">
                <a:latin typeface="Arial" panose="020B0604020202020204" pitchFamily="34" charset="0"/>
                <a:cs typeface="Arial" panose="020B0604020202020204" pitchFamily="34" charset="0"/>
              </a:rPr>
              <a:t>GSchG</a:t>
            </a:r>
            <a:endParaRPr lang="de-DE" sz="2000"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(Gewässer als Landschaftselement, akustisch und visuell):			1200 – 1500 l/s </a:t>
            </a:r>
          </a:p>
          <a:p>
            <a:endParaRPr lang="de-DE" sz="2000"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Reduktion </a:t>
            </a:r>
            <a:r>
              <a:rPr lang="de-DE" sz="2000" dirty="0" err="1">
                <a:latin typeface="Arial" panose="020B0604020202020204" pitchFamily="34" charset="0"/>
                <a:cs typeface="Arial" panose="020B0604020202020204" pitchFamily="34" charset="0"/>
              </a:rPr>
              <a:t>gemäss</a:t>
            </a:r>
            <a:r>
              <a:rPr lang="de-DE" sz="2000" dirty="0">
                <a:latin typeface="Arial" panose="020B0604020202020204" pitchFamily="34" charset="0"/>
                <a:cs typeface="Arial" panose="020B0604020202020204" pitchFamily="34" charset="0"/>
              </a:rPr>
              <a:t> Art. 32 (Schutz- und Nutzungsplanung SNP: </a:t>
            </a:r>
          </a:p>
          <a:p>
            <a:r>
              <a:rPr lang="de-DE" sz="2000" dirty="0">
                <a:latin typeface="Arial" panose="020B0604020202020204" pitchFamily="34" charset="0"/>
                <a:cs typeface="Arial" panose="020B0604020202020204" pitchFamily="34" charset="0"/>
              </a:rPr>
              <a:t>Die Mehrnutzung eines Gewässers ist möglich, wenn im gleichen </a:t>
            </a:r>
          </a:p>
          <a:p>
            <a:r>
              <a:rPr lang="de-DE" sz="2000" dirty="0">
                <a:latin typeface="Arial" panose="020B0604020202020204" pitchFamily="34" charset="0"/>
                <a:cs typeface="Arial" panose="020B0604020202020204" pitchFamily="34" charset="0"/>
              </a:rPr>
              <a:t>Gebiet auf andere Gewässernutzungen verzichtet wird und weitere </a:t>
            </a:r>
            <a:r>
              <a:rPr lang="de-DE" sz="2000" dirty="0" err="1">
                <a:latin typeface="Arial" panose="020B0604020202020204" pitchFamily="34" charset="0"/>
                <a:cs typeface="Arial" panose="020B0604020202020204" pitchFamily="34" charset="0"/>
              </a:rPr>
              <a:t>Ersatzmassnahmen</a:t>
            </a:r>
            <a:r>
              <a:rPr lang="de-DE" sz="2000" dirty="0">
                <a:latin typeface="Arial" panose="020B0604020202020204" pitchFamily="34" charset="0"/>
                <a:cs typeface="Arial" panose="020B0604020202020204" pitchFamily="34" charset="0"/>
              </a:rPr>
              <a:t> realisiert werden)								</a:t>
            </a:r>
          </a:p>
          <a:p>
            <a:r>
              <a:rPr lang="de-DE" sz="2000" dirty="0">
                <a:latin typeface="Arial" panose="020B0604020202020204" pitchFamily="34" charset="0"/>
                <a:cs typeface="Arial" panose="020B0604020202020204" pitchFamily="34" charset="0"/>
              </a:rPr>
              <a:t>Effektiv im Konzessionsgesuch enthaltene Restwassermenge:		300 l/s</a:t>
            </a:r>
          </a:p>
          <a:p>
            <a:r>
              <a:rPr lang="de-DE" sz="2000" dirty="0">
                <a:latin typeface="Arial" panose="020B0604020202020204" pitchFamily="34" charset="0"/>
                <a:cs typeface="Arial" panose="020B0604020202020204" pitchFamily="34" charset="0"/>
              </a:rPr>
              <a:t>										</a:t>
            </a:r>
            <a:endParaRPr lang="de-DE" dirty="0"/>
          </a:p>
        </p:txBody>
      </p:sp>
    </p:spTree>
    <p:extLst>
      <p:ext uri="{BB962C8B-B14F-4D97-AF65-F5344CB8AC3E}">
        <p14:creationId xmlns:p14="http://schemas.microsoft.com/office/powerpoint/2010/main" val="41138693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0</TotalTime>
  <Words>881</Words>
  <Application>Microsoft Office PowerPoint</Application>
  <PresentationFormat>Benutzerdefiniert</PresentationFormat>
  <Paragraphs>94</Paragraphs>
  <Slides>36</Slides>
  <Notes>28</Notes>
  <HiddenSlides>1</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36</vt:i4>
      </vt:variant>
    </vt:vector>
  </HeadingPairs>
  <TitlesOfParts>
    <vt:vector size="40" baseType="lpstr">
      <vt:lpstr>Arial</vt:lpstr>
      <vt:lpstr>Calibri</vt:lpstr>
      <vt:lpstr>Calibri Light</vt:lpstr>
      <vt:lpstr>Office Theme</vt:lpstr>
      <vt:lpstr>Trift       </vt:lpstr>
      <vt:lpstr>Trift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Löschen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Salecina Trift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Salecina Trift</dc:title>
  <dc:creator>NB</dc:creator>
  <cp:lastModifiedBy>Nick Roellin</cp:lastModifiedBy>
  <cp:revision>175</cp:revision>
  <dcterms:created xsi:type="dcterms:W3CDTF">2018-09-22T12:44:01Z</dcterms:created>
  <dcterms:modified xsi:type="dcterms:W3CDTF">2021-03-27T15:47:18Z</dcterms:modified>
</cp:coreProperties>
</file>