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79" r:id="rId2"/>
    <p:sldId id="380" r:id="rId3"/>
    <p:sldId id="273" r:id="rId4"/>
    <p:sldId id="405" r:id="rId5"/>
    <p:sldId id="406" r:id="rId6"/>
    <p:sldId id="357" r:id="rId7"/>
    <p:sldId id="358" r:id="rId8"/>
    <p:sldId id="360" r:id="rId9"/>
    <p:sldId id="375" r:id="rId10"/>
    <p:sldId id="265" r:id="rId11"/>
    <p:sldId id="256" r:id="rId12"/>
  </p:sldIdLst>
  <p:sldSz cx="10799763" cy="719931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4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667" autoAdjust="0"/>
  </p:normalViewPr>
  <p:slideViewPr>
    <p:cSldViewPr>
      <p:cViewPr varScale="1">
        <p:scale>
          <a:sx n="114" d="100"/>
          <a:sy n="114" d="100"/>
        </p:scale>
        <p:origin x="882" y="114"/>
      </p:cViewPr>
      <p:guideLst>
        <p:guide orient="horz" pos="2268"/>
        <p:guide pos="3403"/>
      </p:guideLst>
    </p:cSldViewPr>
  </p:slideViewPr>
  <p:outlineViewPr>
    <p:cViewPr>
      <p:scale>
        <a:sx n="33" d="100"/>
        <a:sy n="33" d="100"/>
      </p:scale>
      <p:origin x="0" y="-45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70756-51CB-4567-B376-D38A67FA29B9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FC80C-4EC2-4063-A5C0-E1673DCFBB20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FB32D-CDCC-478F-91E6-2965C10DE66E}" type="datetimeFigureOut">
              <a:rPr lang="de-CH" smtClean="0"/>
              <a:t>20.04.2021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1243013"/>
            <a:ext cx="50355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0413F-DED0-4E39-B416-6DC92B45A48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99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Trift-Projekt beinhaltet 5 neue Elemente: Zufahrtstollen, Speichersee, Kraftwerk, Wasserfassung Steinwasser, Zulaufstollen Stein - Trift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0413F-DED0-4E39-B416-6DC92B45A48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872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Erschliessungstunnel</a:t>
            </a:r>
            <a:r>
              <a:rPr lang="de-DE" dirty="0"/>
              <a:t>: mit Lastwagen befahrbar, alle Materialtransporte, führt bis zur Staumauer, darf nicht touristisch genutzt werden.</a:t>
            </a:r>
          </a:p>
          <a:p>
            <a:r>
              <a:rPr lang="de-DE" dirty="0" err="1"/>
              <a:t>d.f</a:t>
            </a:r>
            <a:r>
              <a:rPr lang="de-DE" dirty="0"/>
              <a:t>. </a:t>
            </a:r>
            <a:r>
              <a:rPr lang="de-DE" dirty="0" err="1"/>
              <a:t>grosse</a:t>
            </a:r>
            <a:r>
              <a:rPr lang="de-DE" dirty="0"/>
              <a:t> Deponiemengen im </a:t>
            </a:r>
            <a:r>
              <a:rPr lang="de-DE" dirty="0" err="1"/>
              <a:t>Triftsee</a:t>
            </a:r>
            <a:r>
              <a:rPr lang="de-DE" dirty="0"/>
              <a:t>, bei </a:t>
            </a:r>
            <a:r>
              <a:rPr lang="de-DE" dirty="0" err="1"/>
              <a:t>Gadmen</a:t>
            </a:r>
            <a:r>
              <a:rPr lang="de-DE" dirty="0"/>
              <a:t> und beim </a:t>
            </a:r>
            <a:r>
              <a:rPr lang="de-DE" dirty="0" err="1"/>
              <a:t>Umpol</a:t>
            </a:r>
            <a:r>
              <a:rPr lang="de-DE" dirty="0"/>
              <a:t> (Steingletscher).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0413F-DED0-4E39-B416-6DC92B45A48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010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Sondierbohrungen</a:t>
            </a:r>
            <a:r>
              <a:rPr lang="de-DE" dirty="0"/>
              <a:t> im Bereich Staumauer Trift (Sommer 2019)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0413F-DED0-4E39-B416-6DC92B45A48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051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Skulptur von Bergführer Melchior Anderegg („King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Guides“) in </a:t>
            </a:r>
            <a:r>
              <a:rPr lang="de-DE" dirty="0" err="1"/>
              <a:t>Meiringen</a:t>
            </a:r>
            <a:r>
              <a:rPr lang="de-DE" dirty="0"/>
              <a:t>.</a:t>
            </a:r>
          </a:p>
          <a:p>
            <a:r>
              <a:rPr lang="de-DE" dirty="0"/>
              <a:t>Zitat M. Anderegg, als ihm eine Bergtour zu gefährlich schien: „Man könnte gehen, aber ich gehe nicht.“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0413F-DED0-4E39-B416-6DC92B45A48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007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486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779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0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316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699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952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150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91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453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279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73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0AF-CF75-4CC3-9563-ED89AC190CB7}" type="datetimeFigureOut">
              <a:rPr lang="de-CH" smtClean="0"/>
              <a:pPr/>
              <a:t>20.04.2021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5D0F-9F3C-4103-9B93-7DC9683F94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7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F730A4-921B-490F-9DD6-36450D0D24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" y="-1"/>
            <a:ext cx="10798969" cy="71993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8402" y="1110503"/>
            <a:ext cx="4782573" cy="14686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CH" sz="980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Trift</a:t>
            </a:r>
            <a:br>
              <a:rPr lang="de-CH" sz="10078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br>
              <a:rPr lang="de-CH" sz="5039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de-CH" sz="5039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     </a:t>
            </a:r>
            <a:endParaRPr lang="de-CH" sz="10078" dirty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2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7509"/>
            <a:ext cx="10799763" cy="79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Salecina</a:t>
            </a:r>
            <a:r>
              <a:rPr lang="de-CH" dirty="0"/>
              <a:t> Trift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" y="3025"/>
            <a:ext cx="10794441" cy="71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F730A4-921B-490F-9DD6-36450D0D24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" y="-1"/>
            <a:ext cx="10798969" cy="71993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8402" y="1110503"/>
            <a:ext cx="4782573" cy="14686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CH" sz="980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Trift</a:t>
            </a:r>
            <a:br>
              <a:rPr lang="de-CH" sz="10078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br>
              <a:rPr lang="de-CH" sz="5039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de-CH" sz="5039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     </a:t>
            </a:r>
            <a:endParaRPr lang="de-CH" sz="10078" dirty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6EDFA4-D71E-4EFF-84D6-5757BE22E649}"/>
              </a:ext>
            </a:extLst>
          </p:cNvPr>
          <p:cNvSpPr txBox="1"/>
          <p:nvPr/>
        </p:nvSpPr>
        <p:spPr>
          <a:xfrm>
            <a:off x="431329" y="4535760"/>
            <a:ext cx="99371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660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Eine fast unberührte Wildnis </a:t>
            </a:r>
            <a:br>
              <a:rPr lang="de-CH" sz="660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de-CH" sz="660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im Berner Oberland</a:t>
            </a:r>
            <a:endParaRPr lang="de-CH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9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2" y="17194"/>
            <a:ext cx="10770625" cy="71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2414" y="0"/>
            <a:ext cx="11996139" cy="7199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5BFBF99-493C-4E15-8D53-3F078B69A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8189" y="0"/>
            <a:ext cx="11996139" cy="71993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05767C2-01C7-4770-B670-39812D4000F6}"/>
              </a:ext>
            </a:extLst>
          </p:cNvPr>
          <p:cNvSpPr txBox="1"/>
          <p:nvPr/>
        </p:nvSpPr>
        <p:spPr>
          <a:xfrm>
            <a:off x="2405262" y="143272"/>
            <a:ext cx="606742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sz="8800" dirty="0">
              <a:solidFill>
                <a:schemeClr val="bg1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endParaRPr lang="de-CH" sz="9600" dirty="0">
              <a:solidFill>
                <a:schemeClr val="bg1"/>
              </a:solidFill>
              <a:ea typeface="Verdana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038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2414" y="0"/>
            <a:ext cx="11996139" cy="7199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5BFBF99-493C-4E15-8D53-3F078B69A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8189" y="0"/>
            <a:ext cx="11996139" cy="71993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05767C2-01C7-4770-B670-39812D4000F6}"/>
              </a:ext>
            </a:extLst>
          </p:cNvPr>
          <p:cNvSpPr txBox="1"/>
          <p:nvPr/>
        </p:nvSpPr>
        <p:spPr>
          <a:xfrm>
            <a:off x="2405262" y="143272"/>
            <a:ext cx="606742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80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Trift</a:t>
            </a:r>
          </a:p>
          <a:p>
            <a:endParaRPr lang="de-CH" sz="9600" dirty="0">
              <a:solidFill>
                <a:schemeClr val="bg1"/>
              </a:solidFill>
              <a:ea typeface="Verdana" pitchFamily="34" charset="0"/>
            </a:endParaRPr>
          </a:p>
          <a:p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058642-9454-4E73-8955-65A0334A356C}"/>
              </a:ext>
            </a:extLst>
          </p:cNvPr>
          <p:cNvSpPr txBox="1"/>
          <p:nvPr/>
        </p:nvSpPr>
        <p:spPr>
          <a:xfrm>
            <a:off x="359321" y="2887256"/>
            <a:ext cx="94330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80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Das KWO-Projekt</a:t>
            </a:r>
            <a:endParaRPr lang="de-CH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9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33156-106F-4422-8E0E-B81D46B0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730A601-FA35-4689-85D8-0AD9AF684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584" y="-1"/>
            <a:ext cx="11152943" cy="7199313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AB00599-33D4-4276-A190-80A9AAA42446}"/>
              </a:ext>
            </a:extLst>
          </p:cNvPr>
          <p:cNvSpPr txBox="1"/>
          <p:nvPr/>
        </p:nvSpPr>
        <p:spPr>
          <a:xfrm>
            <a:off x="143297" y="6623992"/>
            <a:ext cx="138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Quelle: KWO</a:t>
            </a:r>
          </a:p>
        </p:txBody>
      </p:sp>
    </p:spTree>
    <p:extLst>
      <p:ext uri="{BB962C8B-B14F-4D97-AF65-F5344CB8AC3E}">
        <p14:creationId xmlns:p14="http://schemas.microsoft.com/office/powerpoint/2010/main" val="55228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AD3B8-ACD7-4378-88D9-6217EAD06A5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4000" dirty="0">
                <a:latin typeface="+mn-lt"/>
              </a:rPr>
              <a:t>Trift-Projekt KWO</a:t>
            </a:r>
            <a:endParaRPr lang="de-CH" sz="40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882807-B698-4C25-9D00-DD0BA7FE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 err="1"/>
              <a:t>Erschliessungstunnel</a:t>
            </a:r>
            <a:r>
              <a:rPr lang="de-DE" sz="3200" dirty="0"/>
              <a:t> Fuhren – Trift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/>
              <a:t>Staumauer und Speichersee Trift 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/>
              <a:t>Kraftwerkzentrale Untere Trift (unterirdisch)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/>
              <a:t>Fassung Steingletscher </a:t>
            </a:r>
            <a:endParaRPr lang="de-CH" sz="3200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CH" sz="3200" dirty="0"/>
              <a:t>Zulaufstollen Stein – Trift</a:t>
            </a:r>
          </a:p>
          <a:p>
            <a:pPr marL="0" indent="0">
              <a:buNone/>
            </a:pP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9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AD3B8-ACD7-4378-88D9-6217EAD06A5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4000" dirty="0">
                <a:latin typeface="+mn-lt"/>
              </a:rPr>
              <a:t>Trift-Projekt KWO</a:t>
            </a:r>
            <a:endParaRPr lang="de-CH" sz="40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882807-B698-4C25-9D00-DD0BA7FE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/>
              <a:t>Mauerhöhe: ca. 177 m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/>
              <a:t>Kronenkote: 1770 m </a:t>
            </a:r>
            <a:r>
              <a:rPr lang="de-DE" sz="3200" dirty="0" err="1"/>
              <a:t>ü.M</a:t>
            </a:r>
            <a:r>
              <a:rPr lang="de-DE" sz="3200" dirty="0"/>
              <a:t>.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/>
              <a:t>Kraftwerkzentrale Untere Trift (unterirdisch)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/>
              <a:t>Energieproduktion: 145 </a:t>
            </a:r>
            <a:r>
              <a:rPr lang="de-DE" sz="3200" dirty="0" err="1"/>
              <a:t>GWh</a:t>
            </a:r>
            <a:r>
              <a:rPr lang="de-DE" sz="3200" dirty="0"/>
              <a:t>/a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sz="3200" dirty="0"/>
              <a:t>Winterspeicher: 215 </a:t>
            </a:r>
            <a:r>
              <a:rPr lang="de-DE" sz="3200" dirty="0" err="1"/>
              <a:t>GWh</a:t>
            </a:r>
            <a:endParaRPr lang="de-DE" sz="3200" dirty="0"/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de-CH" sz="3200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CH" sz="3200" dirty="0"/>
              <a:t>Baukosten: rund 400 Mio. Fr.</a:t>
            </a:r>
          </a:p>
          <a:p>
            <a:pPr marL="0" indent="0">
              <a:buNone/>
            </a:pP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1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A475E-8170-4DE3-913C-2B47B175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4" y="359296"/>
            <a:ext cx="10297143" cy="720079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+mn-lt"/>
                <a:cs typeface="Arial" panose="020B0604020202020204" pitchFamily="34" charset="0"/>
              </a:rPr>
              <a:t>Beitrag des Trift-Projekts zur Stromversorgung</a:t>
            </a:r>
            <a:endParaRPr lang="de-CH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53B4CF-BE44-4298-9B3A-B7AD5CD8607B}"/>
              </a:ext>
            </a:extLst>
          </p:cNvPr>
          <p:cNvSpPr txBox="1"/>
          <p:nvPr/>
        </p:nvSpPr>
        <p:spPr>
          <a:xfrm>
            <a:off x="503337" y="1223392"/>
            <a:ext cx="9616504" cy="544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8070850" algn="r"/>
                <a:tab pos="9772650" algn="r"/>
              </a:tabLst>
            </a:pPr>
            <a:r>
              <a:rPr lang="de-DE" sz="2000" b="0" i="0" u="none" strike="noStrike" baseline="0" dirty="0">
                <a:solidFill>
                  <a:srgbClr val="000000"/>
                </a:solidFill>
              </a:rPr>
              <a:t>Stromproduktion CH total im Jahr 2019:	67‘761 </a:t>
            </a:r>
            <a:r>
              <a:rPr lang="de-DE" sz="2000" b="0" i="0" u="none" strike="noStrike" baseline="0" dirty="0" err="1">
                <a:solidFill>
                  <a:srgbClr val="000000"/>
                </a:solidFill>
              </a:rPr>
              <a:t>GWh</a:t>
            </a:r>
            <a:r>
              <a:rPr lang="de-DE" sz="20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8070850" algn="r"/>
                <a:tab pos="9772650" algn="r"/>
              </a:tabLst>
            </a:pPr>
            <a:r>
              <a:rPr lang="de-DE" sz="2000" b="0" i="0" u="none" strike="noStrike" baseline="0" dirty="0" err="1">
                <a:solidFill>
                  <a:srgbClr val="000000"/>
                </a:solidFill>
              </a:rPr>
              <a:t>StromproduktionTrift</a:t>
            </a:r>
            <a:r>
              <a:rPr lang="de-DE" sz="2000" dirty="0">
                <a:solidFill>
                  <a:srgbClr val="000000"/>
                </a:solidFill>
              </a:rPr>
              <a:t> pro Jahr:	</a:t>
            </a:r>
            <a:r>
              <a:rPr lang="de-DE" sz="2000" b="0" i="0" u="none" strike="noStrike" baseline="0" dirty="0">
                <a:solidFill>
                  <a:srgbClr val="000000"/>
                </a:solidFill>
              </a:rPr>
              <a:t>145 </a:t>
            </a:r>
            <a:r>
              <a:rPr lang="de-DE" sz="2000" b="0" i="0" u="none" strike="noStrike" baseline="0" dirty="0" err="1">
                <a:solidFill>
                  <a:srgbClr val="000000"/>
                </a:solidFill>
              </a:rPr>
              <a:t>GWh</a:t>
            </a:r>
            <a:r>
              <a:rPr lang="de-DE" sz="2000" b="0" i="0" u="none" strike="noStrike" baseline="0" dirty="0">
                <a:solidFill>
                  <a:srgbClr val="000000"/>
                </a:solidFill>
              </a:rPr>
              <a:t>	= 0,2 %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8070850" algn="r"/>
                <a:tab pos="9772650" algn="r"/>
              </a:tabLst>
            </a:pPr>
            <a:endParaRPr lang="de-DE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8070850" algn="r"/>
                <a:tab pos="9772650" algn="r"/>
              </a:tabLst>
            </a:pPr>
            <a:r>
              <a:rPr lang="de-DE" sz="2000" dirty="0">
                <a:solidFill>
                  <a:srgbClr val="000000"/>
                </a:solidFill>
              </a:rPr>
              <a:t>Landesverbrauch Winterhalbjahr 2018/19:	33‘832 </a:t>
            </a:r>
            <a:r>
              <a:rPr lang="de-DE" sz="2000" dirty="0" err="1">
                <a:solidFill>
                  <a:srgbClr val="000000"/>
                </a:solidFill>
              </a:rPr>
              <a:t>GWh</a:t>
            </a:r>
            <a:r>
              <a:rPr lang="de-DE" sz="2000" dirty="0">
                <a:solidFill>
                  <a:srgbClr val="000000"/>
                </a:solidFill>
              </a:rPr>
              <a:t>	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8070850" algn="r"/>
                <a:tab pos="9772650" algn="r"/>
              </a:tabLst>
            </a:pPr>
            <a:r>
              <a:rPr lang="de-DE" sz="2000" dirty="0">
                <a:solidFill>
                  <a:srgbClr val="000000"/>
                </a:solidFill>
              </a:rPr>
              <a:t>Umlagerungspotenzial Trift: 	215 </a:t>
            </a:r>
            <a:r>
              <a:rPr lang="de-DE" sz="2000" dirty="0" err="1">
                <a:solidFill>
                  <a:srgbClr val="000000"/>
                </a:solidFill>
              </a:rPr>
              <a:t>GWh</a:t>
            </a:r>
            <a:r>
              <a:rPr lang="de-DE" sz="2000" dirty="0">
                <a:solidFill>
                  <a:srgbClr val="000000"/>
                </a:solidFill>
              </a:rPr>
              <a:t>	= 0.6 %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8070850" algn="r"/>
                <a:tab pos="9772650" algn="r"/>
              </a:tabLst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lnSpc>
                <a:spcPts val="3000"/>
              </a:lnSpc>
              <a:tabLst>
                <a:tab pos="9864725" algn="r"/>
              </a:tabLst>
            </a:pPr>
            <a:r>
              <a:rPr lang="de-DE" sz="2000" dirty="0">
                <a:solidFill>
                  <a:srgbClr val="000000"/>
                </a:solidFill>
              </a:rPr>
              <a:t>Bei einem Umlagerungspotenzial von 215 </a:t>
            </a:r>
            <a:r>
              <a:rPr lang="de-DE" sz="2000" dirty="0" err="1">
                <a:solidFill>
                  <a:srgbClr val="000000"/>
                </a:solidFill>
              </a:rPr>
              <a:t>GWh</a:t>
            </a:r>
            <a:r>
              <a:rPr lang="de-DE" sz="2000" dirty="0">
                <a:solidFill>
                  <a:srgbClr val="000000"/>
                </a:solidFill>
              </a:rPr>
              <a:t> pro Speichersee braucht es</a:t>
            </a:r>
            <a:endParaRPr lang="de-CH" sz="2000" dirty="0">
              <a:solidFill>
                <a:srgbClr val="000000"/>
              </a:solidFill>
            </a:endParaRPr>
          </a:p>
          <a:p>
            <a:pPr marL="342900" indent="-342900" defTabSz="433388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9864725" algn="r"/>
              </a:tabLst>
            </a:pPr>
            <a:r>
              <a:rPr lang="de-CH" sz="2000" dirty="0">
                <a:solidFill>
                  <a:srgbClr val="000000"/>
                </a:solidFill>
              </a:rPr>
              <a:t>für Ersatz Importstrom 2019 (4’353 GWH)	ca. 20 Trift-Speicherseen</a:t>
            </a:r>
          </a:p>
          <a:p>
            <a:pPr marL="342900" indent="-342900" defTabSz="433388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9864725" algn="r"/>
              </a:tabLst>
            </a:pPr>
            <a:r>
              <a:rPr lang="de-CH" sz="2000" dirty="0">
                <a:solidFill>
                  <a:srgbClr val="000000"/>
                </a:solidFill>
              </a:rPr>
              <a:t>für Ersatz wegfallender Winter-Atomstrom (13’000 </a:t>
            </a:r>
            <a:r>
              <a:rPr lang="de-CH" sz="2000" dirty="0" err="1">
                <a:solidFill>
                  <a:srgbClr val="000000"/>
                </a:solidFill>
              </a:rPr>
              <a:t>GWh</a:t>
            </a:r>
            <a:r>
              <a:rPr lang="de-CH" sz="2000" dirty="0">
                <a:solidFill>
                  <a:srgbClr val="000000"/>
                </a:solidFill>
              </a:rPr>
              <a:t>)	ca. 60 Trift-Speicherseen</a:t>
            </a:r>
          </a:p>
          <a:p>
            <a:pPr marL="342900" indent="-342900" defTabSz="433388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9864725" algn="r"/>
              </a:tabLst>
            </a:pPr>
            <a:r>
              <a:rPr lang="de-DE" sz="2000" b="0" i="0" u="none" strike="noStrike" baseline="0" dirty="0">
                <a:solidFill>
                  <a:srgbClr val="000000"/>
                </a:solidFill>
              </a:rPr>
              <a:t>für Ersatz Ölheizungen durch Elektrowärmepumpen	</a:t>
            </a:r>
            <a:r>
              <a:rPr lang="de-CH" sz="2000" dirty="0">
                <a:solidFill>
                  <a:srgbClr val="000000"/>
                </a:solidFill>
              </a:rPr>
              <a:t> ca. 50 Trift-Speicherseen</a:t>
            </a:r>
          </a:p>
          <a:p>
            <a:pPr marL="342900" indent="-342900" defTabSz="433388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9864725" algn="r"/>
              </a:tabLst>
            </a:pPr>
            <a:r>
              <a:rPr lang="de-DE" sz="2000" b="0" i="0" u="none" strike="noStrike" baseline="0" dirty="0">
                <a:solidFill>
                  <a:srgbClr val="000000"/>
                </a:solidFill>
              </a:rPr>
              <a:t>für Winter-Ersatz der fossilen Mobilität durch Elektrofahrzeuge	</a:t>
            </a:r>
            <a:r>
              <a:rPr lang="de-CH" sz="2000" dirty="0">
                <a:solidFill>
                  <a:srgbClr val="000000"/>
                </a:solidFill>
              </a:rPr>
              <a:t> ca. 70 Trift-Speicherseen</a:t>
            </a:r>
          </a:p>
          <a:p>
            <a:pPr marL="342900" indent="-342900" defTabSz="433388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9864725" algn="r"/>
              </a:tabLst>
            </a:pPr>
            <a:endParaRPr lang="de-DE" sz="2000" b="0" i="0" u="none" strike="noStrike" baseline="0" dirty="0">
              <a:solidFill>
                <a:srgbClr val="000000"/>
              </a:solidFill>
            </a:endParaRPr>
          </a:p>
          <a:p>
            <a:pPr marL="342900" indent="-342900" defTabSz="433388">
              <a:lnSpc>
                <a:spcPts val="3000"/>
              </a:lnSpc>
              <a:buFont typeface="Wingdings" panose="05000000000000000000" pitchFamily="2" charset="2"/>
              <a:buChar char="§"/>
              <a:tabLst>
                <a:tab pos="9864725" algn="r"/>
              </a:tabLst>
            </a:pPr>
            <a:r>
              <a:rPr lang="de-DE" sz="2000" b="0" i="0" u="none" strike="noStrike" baseline="0" dirty="0">
                <a:solidFill>
                  <a:srgbClr val="FF0000"/>
                </a:solidFill>
              </a:rPr>
              <a:t>Wollte man die Energiewende durch den Ausbau der Wasserkraftnutzung erreichen, braucht es rund 200 Projekte in der </a:t>
            </a:r>
            <a:r>
              <a:rPr lang="de-DE" sz="2000" b="0" i="0" u="none" strike="noStrike" baseline="0" dirty="0" err="1">
                <a:solidFill>
                  <a:srgbClr val="FF0000"/>
                </a:solidFill>
              </a:rPr>
              <a:t>Grössenordnung</a:t>
            </a:r>
            <a:r>
              <a:rPr lang="de-DE" sz="2000" b="0" i="0" u="none" strike="noStrike" baseline="0" dirty="0">
                <a:solidFill>
                  <a:srgbClr val="FF0000"/>
                </a:solidFill>
              </a:rPr>
              <a:t> des Trift-Speichersees. </a:t>
            </a:r>
            <a:r>
              <a:rPr lang="de-CH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30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319</Words>
  <Application>Microsoft Office PowerPoint</Application>
  <PresentationFormat>Benutzerdefiniert</PresentationFormat>
  <Paragraphs>46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Trift       </vt:lpstr>
      <vt:lpstr>Trift       </vt:lpstr>
      <vt:lpstr>PowerPoint-Präsentation</vt:lpstr>
      <vt:lpstr>PowerPoint-Präsentation</vt:lpstr>
      <vt:lpstr>PowerPoint-Präsentation</vt:lpstr>
      <vt:lpstr>PowerPoint-Präsentation</vt:lpstr>
      <vt:lpstr>Trift-Projekt KWO</vt:lpstr>
      <vt:lpstr>Trift-Projekt KWO</vt:lpstr>
      <vt:lpstr>Beitrag des Trift-Projekts zur Stromversorgung</vt:lpstr>
      <vt:lpstr>PowerPoint-Präsentation</vt:lpstr>
      <vt:lpstr>Salecina Trift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Salecina Trift</dc:title>
  <dc:creator>NB</dc:creator>
  <cp:lastModifiedBy>Mary Leibundgut</cp:lastModifiedBy>
  <cp:revision>166</cp:revision>
  <dcterms:created xsi:type="dcterms:W3CDTF">2018-09-22T12:44:01Z</dcterms:created>
  <dcterms:modified xsi:type="dcterms:W3CDTF">2021-04-20T09:31:05Z</dcterms:modified>
</cp:coreProperties>
</file>