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handoutMasterIdLst>
    <p:handoutMasterId r:id="rId31"/>
  </p:handoutMasterIdLst>
  <p:sldIdLst>
    <p:sldId id="361" r:id="rId2"/>
    <p:sldId id="403" r:id="rId3"/>
    <p:sldId id="273" r:id="rId4"/>
    <p:sldId id="336" r:id="rId5"/>
    <p:sldId id="374" r:id="rId6"/>
    <p:sldId id="398" r:id="rId7"/>
    <p:sldId id="381" r:id="rId8"/>
    <p:sldId id="382" r:id="rId9"/>
    <p:sldId id="383" r:id="rId10"/>
    <p:sldId id="387" r:id="rId11"/>
    <p:sldId id="391" r:id="rId12"/>
    <p:sldId id="384" r:id="rId13"/>
    <p:sldId id="388" r:id="rId14"/>
    <p:sldId id="385" r:id="rId15"/>
    <p:sldId id="386" r:id="rId16"/>
    <p:sldId id="390" r:id="rId17"/>
    <p:sldId id="394" r:id="rId18"/>
    <p:sldId id="392" r:id="rId19"/>
    <p:sldId id="393" r:id="rId20"/>
    <p:sldId id="395" r:id="rId21"/>
    <p:sldId id="399" r:id="rId22"/>
    <p:sldId id="400" r:id="rId23"/>
    <p:sldId id="396" r:id="rId24"/>
    <p:sldId id="397" r:id="rId25"/>
    <p:sldId id="401" r:id="rId26"/>
    <p:sldId id="378" r:id="rId27"/>
    <p:sldId id="402" r:id="rId28"/>
    <p:sldId id="256" r:id="rId29"/>
  </p:sldIdLst>
  <p:sldSz cx="10799763" cy="7199313"/>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8" userDrawn="1">
          <p15:clr>
            <a:srgbClr val="A4A3A4"/>
          </p15:clr>
        </p15:guide>
        <p15:guide id="2" pos="34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01" autoAdjust="0"/>
    <p:restoredTop sz="93744" autoAdjust="0"/>
  </p:normalViewPr>
  <p:slideViewPr>
    <p:cSldViewPr>
      <p:cViewPr varScale="1">
        <p:scale>
          <a:sx n="99" d="100"/>
          <a:sy n="99" d="100"/>
        </p:scale>
        <p:origin x="900" y="84"/>
      </p:cViewPr>
      <p:guideLst>
        <p:guide orient="horz" pos="2268"/>
        <p:guide pos="3403"/>
      </p:guideLst>
    </p:cSldViewPr>
  </p:slideViewPr>
  <p:outlineViewPr>
    <p:cViewPr>
      <p:scale>
        <a:sx n="33" d="100"/>
        <a:sy n="33" d="100"/>
      </p:scale>
      <p:origin x="0" y="-4548"/>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36270756-51CB-4567-B376-D38A67FA29B9}" type="datetimeFigureOut">
              <a:rPr lang="de-CH" smtClean="0"/>
              <a:pPr/>
              <a:t>22.04.2021</a:t>
            </a:fld>
            <a:endParaRPr lang="de-CH"/>
          </a:p>
        </p:txBody>
      </p:sp>
      <p:sp>
        <p:nvSpPr>
          <p:cNvPr id="4" name="Fußzeilenplatzhalter 3"/>
          <p:cNvSpPr>
            <a:spLocks noGrp="1"/>
          </p:cNvSpPr>
          <p:nvPr>
            <p:ph type="ftr" sz="quarter" idx="2"/>
          </p:nvPr>
        </p:nvSpPr>
        <p:spPr>
          <a:xfrm>
            <a:off x="0" y="9447213"/>
            <a:ext cx="2971800" cy="4968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p:cNvSpPr>
            <a:spLocks noGrp="1"/>
          </p:cNvSpPr>
          <p:nvPr>
            <p:ph type="sldNum" sz="quarter" idx="3"/>
          </p:nvPr>
        </p:nvSpPr>
        <p:spPr>
          <a:xfrm>
            <a:off x="3884613" y="9447213"/>
            <a:ext cx="2971800" cy="496887"/>
          </a:xfrm>
          <a:prstGeom prst="rect">
            <a:avLst/>
          </a:prstGeom>
        </p:spPr>
        <p:txBody>
          <a:bodyPr vert="horz" lIns="91440" tIns="45720" rIns="91440" bIns="45720" rtlCol="0" anchor="b"/>
          <a:lstStyle>
            <a:lvl1pPr algn="r">
              <a:defRPr sz="1200"/>
            </a:lvl1pPr>
          </a:lstStyle>
          <a:p>
            <a:fld id="{ABDFC80C-4EC2-4063-A5C0-E1673DCFBB20}" type="slidenum">
              <a:rPr lang="de-CH" smtClean="0"/>
              <a:pPr/>
              <a:t>‹Nr.›</a:t>
            </a:fld>
            <a:endParaRPr lang="de-CH"/>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8475"/>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98475"/>
          </a:xfrm>
          <a:prstGeom prst="rect">
            <a:avLst/>
          </a:prstGeom>
        </p:spPr>
        <p:txBody>
          <a:bodyPr vert="horz" lIns="91440" tIns="45720" rIns="91440" bIns="45720" rtlCol="0"/>
          <a:lstStyle>
            <a:lvl1pPr algn="r">
              <a:defRPr sz="1200"/>
            </a:lvl1pPr>
          </a:lstStyle>
          <a:p>
            <a:fld id="{280FB32D-CDCC-478F-91E6-2965C10DE66E}" type="datetimeFigureOut">
              <a:rPr lang="de-CH" smtClean="0"/>
              <a:t>22.04.2021</a:t>
            </a:fld>
            <a:endParaRPr lang="de-CH"/>
          </a:p>
        </p:txBody>
      </p:sp>
      <p:sp>
        <p:nvSpPr>
          <p:cNvPr id="4" name="Folienbildplatzhalter 3"/>
          <p:cNvSpPr>
            <a:spLocks noGrp="1" noRot="1" noChangeAspect="1"/>
          </p:cNvSpPr>
          <p:nvPr>
            <p:ph type="sldImg" idx="2"/>
          </p:nvPr>
        </p:nvSpPr>
        <p:spPr>
          <a:xfrm>
            <a:off x="911225" y="1243013"/>
            <a:ext cx="5035550" cy="3357562"/>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786313"/>
            <a:ext cx="5486400" cy="3916362"/>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447213"/>
            <a:ext cx="2971800" cy="498475"/>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9447213"/>
            <a:ext cx="2971800" cy="498475"/>
          </a:xfrm>
          <a:prstGeom prst="rect">
            <a:avLst/>
          </a:prstGeom>
        </p:spPr>
        <p:txBody>
          <a:bodyPr vert="horz" lIns="91440" tIns="45720" rIns="91440" bIns="45720" rtlCol="0" anchor="b"/>
          <a:lstStyle>
            <a:lvl1pPr algn="r">
              <a:defRPr sz="1200"/>
            </a:lvl1pPr>
          </a:lstStyle>
          <a:p>
            <a:fld id="{CED0413F-DED0-4E39-B416-6DC92B45A487}" type="slidenum">
              <a:rPr lang="de-CH" smtClean="0"/>
              <a:t>‹Nr.›</a:t>
            </a:fld>
            <a:endParaRPr lang="de-CH"/>
          </a:p>
        </p:txBody>
      </p:sp>
    </p:spTree>
    <p:extLst>
      <p:ext uri="{BB962C8B-B14F-4D97-AF65-F5344CB8AC3E}">
        <p14:creationId xmlns:p14="http://schemas.microsoft.com/office/powerpoint/2010/main" val="142998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1</a:t>
            </a:fld>
            <a:endParaRPr lang="de-CH"/>
          </a:p>
        </p:txBody>
      </p:sp>
    </p:spTree>
    <p:extLst>
      <p:ext uri="{BB962C8B-B14F-4D97-AF65-F5344CB8AC3E}">
        <p14:creationId xmlns:p14="http://schemas.microsoft.com/office/powerpoint/2010/main" val="3889410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ts val="2200"/>
              </a:lnSpc>
              <a:spcAft>
                <a:spcPts val="600"/>
              </a:spcAft>
              <a:buFontTx/>
              <a:buNone/>
            </a:pPr>
            <a:r>
              <a:rPr lang="de-CH" sz="1200" dirty="0">
                <a:latin typeface="Arial" panose="020B0604020202020204" pitchFamily="34" charset="0"/>
                <a:cs typeface="Arial" panose="020B0604020202020204" pitchFamily="34" charset="0"/>
              </a:rPr>
              <a:t>Das Spektrum an Pflanzengesellschaften: Pioniergesellschaften, Schuttfluren auf Grob- oder Feinschutt, Rasengesellschaften von initialer Ausprägung bis zu reifen Gesellschaften, Feuchtstandorte, </a:t>
            </a:r>
            <a:r>
              <a:rPr lang="de-CH" sz="1200" dirty="0" err="1">
                <a:latin typeface="Arial" panose="020B0604020202020204" pitchFamily="34" charset="0"/>
                <a:cs typeface="Arial" panose="020B0604020202020204" pitchFamily="34" charset="0"/>
              </a:rPr>
              <a:t>Zwergstrauchheiden</a:t>
            </a:r>
            <a:r>
              <a:rPr lang="de-CH" sz="1200" dirty="0">
                <a:latin typeface="Arial" panose="020B0604020202020204" pitchFamily="34" charset="0"/>
                <a:cs typeface="Arial" panose="020B0604020202020204" pitchFamily="34" charset="0"/>
              </a:rPr>
              <a:t>, Grünerlen- oder Weidengebüsche, Pionierwald, Wald</a:t>
            </a:r>
          </a:p>
          <a:p>
            <a:pPr marL="0" indent="0">
              <a:lnSpc>
                <a:spcPts val="2200"/>
              </a:lnSpc>
              <a:spcAft>
                <a:spcPts val="600"/>
              </a:spcAft>
              <a:buFontTx/>
              <a:buNone/>
            </a:pPr>
            <a:r>
              <a:rPr lang="de-CH" sz="1200" dirty="0">
                <a:latin typeface="Arial" panose="020B0604020202020204" pitchFamily="34" charset="0"/>
                <a:cs typeface="Arial" panose="020B0604020202020204" pitchFamily="34" charset="0"/>
              </a:rPr>
              <a:t>Von der Gletscherzunge bis zur 1850er-Endmoräne können Vegetationsstadien unterschiedlichen Alters nebeneinander beobachtet werden (</a:t>
            </a:r>
            <a:r>
              <a:rPr lang="de-CH" sz="1200" dirty="0">
                <a:solidFill>
                  <a:srgbClr val="FF0000"/>
                </a:solidFill>
                <a:latin typeface="Arial" panose="020B0604020202020204" pitchFamily="34" charset="0"/>
                <a:cs typeface="Arial" panose="020B0604020202020204" pitchFamily="34" charset="0"/>
              </a:rPr>
              <a:t>Sukzession</a:t>
            </a:r>
            <a:r>
              <a:rPr lang="de-CH" sz="1200" dirty="0">
                <a:latin typeface="Arial" panose="020B0604020202020204" pitchFamily="34" charset="0"/>
                <a:cs typeface="Arial" panose="020B0604020202020204" pitchFamily="34" charset="0"/>
              </a:rPr>
              <a:t> bzw. Entwicklungsstand von Pionier- bis zu Waldvegetation).</a:t>
            </a:r>
          </a:p>
          <a:p>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16</a:t>
            </a:fld>
            <a:endParaRPr lang="de-CH"/>
          </a:p>
        </p:txBody>
      </p:sp>
    </p:spTree>
    <p:extLst>
      <p:ext uri="{BB962C8B-B14F-4D97-AF65-F5344CB8AC3E}">
        <p14:creationId xmlns:p14="http://schemas.microsoft.com/office/powerpoint/2010/main" val="1788119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Anschauliche Illustration der Sukzession aus der BAFU-Broschüre „Bestand hat nur der Wandel“</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17</a:t>
            </a:fld>
            <a:endParaRPr lang="de-CH"/>
          </a:p>
        </p:txBody>
      </p:sp>
    </p:spTree>
    <p:extLst>
      <p:ext uri="{BB962C8B-B14F-4D97-AF65-F5344CB8AC3E}">
        <p14:creationId xmlns:p14="http://schemas.microsoft.com/office/powerpoint/2010/main" val="501502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latin typeface="Arial" panose="020B0604020202020204" pitchFamily="34" charset="0"/>
                <a:cs typeface="Arial" panose="020B0604020202020204" pitchFamily="34" charset="0"/>
              </a:rPr>
              <a:t>Arktisch-alpinen Arten wie die Zweifarbige Segge sind während den Eiszeiten mit der von Norden vorrückenden Tundra aus der Arktis in den Alpenraum eingewandert und haben sich nach den Eiszeiten aus dem Mittelland in die Gebirge zurückgezogen. </a:t>
            </a:r>
            <a:r>
              <a:rPr lang="de-CH" sz="1200" dirty="0">
                <a:latin typeface="Arial" panose="020B0604020202020204" pitchFamily="34" charset="0"/>
                <a:cs typeface="Arial" panose="020B0604020202020204" pitchFamily="34" charset="0"/>
              </a:rPr>
              <a:t>Die meisten dieser Standorte sind grossen Stauseeprojekten zum Opfer gefallen.</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19</a:t>
            </a:fld>
            <a:endParaRPr lang="de-CH"/>
          </a:p>
        </p:txBody>
      </p:sp>
    </p:spTree>
    <p:extLst>
      <p:ext uri="{BB962C8B-B14F-4D97-AF65-F5344CB8AC3E}">
        <p14:creationId xmlns:p14="http://schemas.microsoft.com/office/powerpoint/2010/main" val="1057688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Inhaltliche Details siehe ausgeblendete Folie 21!</a:t>
            </a:r>
          </a:p>
          <a:p>
            <a:r>
              <a:rPr lang="de-DE" dirty="0"/>
              <a:t>Vegetationskarte </a:t>
            </a:r>
            <a:r>
              <a:rPr lang="de-DE" dirty="0" err="1"/>
              <a:t>Gauligebiet</a:t>
            </a:r>
            <a:r>
              <a:rPr lang="de-DE" dirty="0"/>
              <a:t> (Quelle: map.geo.admin.ch</a:t>
            </a:r>
            <a:r>
              <a:rPr lang="de-CH" dirty="0"/>
              <a:t>). Zeigt auch Lücke zwischen Kartierung 2003 und aktuellem Gletscherstand.</a:t>
            </a:r>
          </a:p>
          <a:p>
            <a:r>
              <a:rPr lang="de-CH" dirty="0"/>
              <a:t>Ausschnitt </a:t>
            </a:r>
            <a:r>
              <a:rPr lang="de-CH" dirty="0" err="1"/>
              <a:t>Unteraar</a:t>
            </a:r>
            <a:r>
              <a:rPr lang="de-CH" dirty="0"/>
              <a:t>-Vorfeld zeigt grossen dynamischen Bereich der Aare vor dem Gletschertor (mit rot-orange-gelb: mehr oder weniger regelmässig überschwemmten Bereiche, blau: Seen).  </a:t>
            </a:r>
          </a:p>
        </p:txBody>
      </p:sp>
      <p:sp>
        <p:nvSpPr>
          <p:cNvPr id="4" name="Foliennummernplatzhalter 3"/>
          <p:cNvSpPr>
            <a:spLocks noGrp="1"/>
          </p:cNvSpPr>
          <p:nvPr>
            <p:ph type="sldNum" sz="quarter" idx="5"/>
          </p:nvPr>
        </p:nvSpPr>
        <p:spPr/>
        <p:txBody>
          <a:bodyPr/>
          <a:lstStyle/>
          <a:p>
            <a:fld id="{CED0413F-DED0-4E39-B416-6DC92B45A487}" type="slidenum">
              <a:rPr lang="de-CH" smtClean="0"/>
              <a:t>20</a:t>
            </a:fld>
            <a:endParaRPr lang="de-CH"/>
          </a:p>
        </p:txBody>
      </p:sp>
    </p:spTree>
    <p:extLst>
      <p:ext uri="{BB962C8B-B14F-4D97-AF65-F5344CB8AC3E}">
        <p14:creationId xmlns:p14="http://schemas.microsoft.com/office/powerpoint/2010/main" val="3142077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21</a:t>
            </a:fld>
            <a:endParaRPr lang="de-CH"/>
          </a:p>
        </p:txBody>
      </p:sp>
    </p:spTree>
    <p:extLst>
      <p:ext uri="{BB962C8B-B14F-4D97-AF65-F5344CB8AC3E}">
        <p14:creationId xmlns:p14="http://schemas.microsoft.com/office/powerpoint/2010/main" val="1670768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Details siehe ausgeblendete Folie 23</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22</a:t>
            </a:fld>
            <a:endParaRPr lang="de-CH"/>
          </a:p>
        </p:txBody>
      </p:sp>
    </p:spTree>
    <p:extLst>
      <p:ext uri="{BB962C8B-B14F-4D97-AF65-F5344CB8AC3E}">
        <p14:creationId xmlns:p14="http://schemas.microsoft.com/office/powerpoint/2010/main" val="1900258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Details siehe ausgeblendete Folie 25</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24</a:t>
            </a:fld>
            <a:endParaRPr lang="de-CH"/>
          </a:p>
        </p:txBody>
      </p:sp>
    </p:spTree>
    <p:extLst>
      <p:ext uri="{BB962C8B-B14F-4D97-AF65-F5344CB8AC3E}">
        <p14:creationId xmlns:p14="http://schemas.microsoft.com/office/powerpoint/2010/main" val="3314302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prstClr val="black"/>
                </a:solidFill>
                <a:latin typeface="Arial" panose="020B0604020202020204" pitchFamily="34" charset="0"/>
                <a:cs typeface="Arial" panose="020B0604020202020204" pitchFamily="34" charset="0"/>
              </a:rPr>
              <a:t>BLN-Gebiete erfüllen zwar z.T. die Anforderungen eines Geotop-Inventars. Das Instrument eignet sich aber weniger für den Schutz einzelner Gletschervorfelder und alpinen Schwemmebenen.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prstClr val="black"/>
                </a:solidFill>
                <a:latin typeface="Arial" panose="020B0604020202020204" pitchFamily="34" charset="0"/>
                <a:cs typeface="Arial" panose="020B0604020202020204" pitchFamily="34" charset="0"/>
              </a:rPr>
              <a:t>Das Trift-Gebiet wurde bei der Abgrenzung des BLN-Gebiets Berner Hochalpen offensichtlich ausgespart</a:t>
            </a:r>
          </a:p>
          <a:p>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26</a:t>
            </a:fld>
            <a:endParaRPr lang="de-CH"/>
          </a:p>
        </p:txBody>
      </p:sp>
    </p:spTree>
    <p:extLst>
      <p:ext uri="{BB962C8B-B14F-4D97-AF65-F5344CB8AC3E}">
        <p14:creationId xmlns:p14="http://schemas.microsoft.com/office/powerpoint/2010/main" val="3211770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2200"/>
              </a:lnSpc>
            </a:pPr>
            <a:r>
              <a:rPr lang="de-CH" sz="1200" dirty="0">
                <a:latin typeface="Arial" panose="020B0604020202020204" pitchFamily="34" charset="0"/>
                <a:cs typeface="Arial" panose="020B0604020202020204" pitchFamily="34" charset="0"/>
              </a:rPr>
              <a:t>Die offensichtliche Aussparung des Trift-Gebiets aus dem BLN-Gebiet Berner Hochalpen ist aus fachlicher Sicht nicht nachvollziehbar. </a:t>
            </a:r>
          </a:p>
          <a:p>
            <a:pPr>
              <a:lnSpc>
                <a:spcPts val="2200"/>
              </a:lnSpc>
            </a:pPr>
            <a:r>
              <a:rPr lang="de-CH" sz="1200" dirty="0">
                <a:latin typeface="Arial" panose="020B0604020202020204" pitchFamily="34" charset="0"/>
                <a:cs typeface="Arial" panose="020B0604020202020204" pitchFamily="34" charset="0"/>
              </a:rPr>
              <a:t>Links: Mögliche Erweiterung des bestehenden BLN-Gebiets um das Einzugsgebiet des Triftwasser.</a:t>
            </a:r>
          </a:p>
          <a:p>
            <a:pPr>
              <a:lnSpc>
                <a:spcPts val="2200"/>
              </a:lnSpc>
            </a:pPr>
            <a:r>
              <a:rPr lang="de-CH" sz="1200" dirty="0">
                <a:latin typeface="Arial" panose="020B0604020202020204" pitchFamily="34" charset="0"/>
                <a:cs typeface="Arial" panose="020B0604020202020204" pitchFamily="34" charset="0"/>
              </a:rPr>
              <a:t>Rechts: Sinnvoll wäre auch eine zusätzliche Erweiterung bis an das </a:t>
            </a:r>
            <a:r>
              <a:rPr lang="de-CH" sz="1200" dirty="0" err="1">
                <a:latin typeface="Arial" panose="020B0604020202020204" pitchFamily="34" charset="0"/>
                <a:cs typeface="Arial" panose="020B0604020202020204" pitchFamily="34" charset="0"/>
              </a:rPr>
              <a:t>Gadmerwasser</a:t>
            </a:r>
            <a:r>
              <a:rPr lang="de-CH" sz="1200" dirty="0">
                <a:latin typeface="Arial" panose="020B0604020202020204" pitchFamily="34" charset="0"/>
                <a:cs typeface="Arial" panose="020B0604020202020204" pitchFamily="34" charset="0"/>
              </a:rPr>
              <a:t>, inklusive die wertvollen Gletschervorfelder von Steingletscher und </a:t>
            </a:r>
            <a:r>
              <a:rPr lang="de-CH" sz="1200" dirty="0" err="1">
                <a:latin typeface="Arial" panose="020B0604020202020204" pitchFamily="34" charset="0"/>
                <a:cs typeface="Arial" panose="020B0604020202020204" pitchFamily="34" charset="0"/>
              </a:rPr>
              <a:t>Steinlimmigletscher</a:t>
            </a:r>
            <a:r>
              <a:rPr lang="de-CH" sz="1200" dirty="0">
                <a:latin typeface="Arial" panose="020B0604020202020204" pitchFamily="34" charset="0"/>
                <a:cs typeface="Arial" panose="020B0604020202020204" pitchFamily="34" charset="0"/>
              </a:rPr>
              <a:t>.</a:t>
            </a:r>
          </a:p>
          <a:p>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27</a:t>
            </a:fld>
            <a:endParaRPr lang="de-CH"/>
          </a:p>
        </p:txBody>
      </p:sp>
    </p:spTree>
    <p:extLst>
      <p:ext uri="{BB962C8B-B14F-4D97-AF65-F5344CB8AC3E}">
        <p14:creationId xmlns:p14="http://schemas.microsoft.com/office/powerpoint/2010/main" val="2982462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Skulptur von Bergführer Melchior Anderegg („King </a:t>
            </a:r>
            <a:r>
              <a:rPr lang="de-DE" dirty="0" err="1"/>
              <a:t>of</a:t>
            </a:r>
            <a:r>
              <a:rPr lang="de-DE" dirty="0"/>
              <a:t> </a:t>
            </a:r>
            <a:r>
              <a:rPr lang="de-DE" dirty="0" err="1"/>
              <a:t>the</a:t>
            </a:r>
            <a:r>
              <a:rPr lang="de-DE" dirty="0"/>
              <a:t> Guides“) in </a:t>
            </a:r>
            <a:r>
              <a:rPr lang="de-DE" dirty="0" err="1"/>
              <a:t>Meiringen</a:t>
            </a:r>
            <a:r>
              <a:rPr lang="de-DE" dirty="0"/>
              <a:t>.</a:t>
            </a:r>
          </a:p>
          <a:p>
            <a:r>
              <a:rPr lang="de-DE" dirty="0"/>
              <a:t>Zitat M. Anderegg, als ihm eine Bergtour zu gefährlich schien: „Man könnte gehen, aber ich gehe nicht.“</a:t>
            </a:r>
            <a:endParaRPr lang="de-CH" dirty="0"/>
          </a:p>
          <a:p>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28</a:t>
            </a:fld>
            <a:endParaRPr lang="de-CH"/>
          </a:p>
        </p:txBody>
      </p:sp>
    </p:spTree>
    <p:extLst>
      <p:ext uri="{BB962C8B-B14F-4D97-AF65-F5344CB8AC3E}">
        <p14:creationId xmlns:p14="http://schemas.microsoft.com/office/powerpoint/2010/main" val="2390533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D0413F-DED0-4E39-B416-6DC92B45A487}"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19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latin typeface="Arial" panose="020B0604020202020204" pitchFamily="34" charset="0"/>
                <a:cs typeface="Arial" panose="020B0604020202020204" pitchFamily="34" charset="0"/>
              </a:rPr>
              <a:t>Der Klimawandel beschleunigt den Rückzug der Gletscher, es entstehen neue Gletschervorfelder und alpine Schwemmebene. Diese jungen Lebensräume haben ein </a:t>
            </a:r>
            <a:r>
              <a:rPr lang="de-DE" sz="1200" dirty="0" err="1">
                <a:latin typeface="Arial" panose="020B0604020202020204" pitchFamily="34" charset="0"/>
                <a:cs typeface="Arial" panose="020B0604020202020204" pitchFamily="34" charset="0"/>
              </a:rPr>
              <a:t>grosses</a:t>
            </a:r>
            <a:r>
              <a:rPr lang="de-DE" sz="1200" dirty="0">
                <a:latin typeface="Arial" panose="020B0604020202020204" pitchFamily="34" charset="0"/>
                <a:cs typeface="Arial" panose="020B0604020202020204" pitchFamily="34" charset="0"/>
              </a:rPr>
              <a:t> ökologisches Potenzial. Gleichzeitig stehen sie im Interesse der Wasserkraftnutzung. </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5</a:t>
            </a:fld>
            <a:endParaRPr lang="de-CH"/>
          </a:p>
        </p:txBody>
      </p:sp>
    </p:spTree>
    <p:extLst>
      <p:ext uri="{BB962C8B-B14F-4D97-AF65-F5344CB8AC3E}">
        <p14:creationId xmlns:p14="http://schemas.microsoft.com/office/powerpoint/2010/main" val="1965641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2400"/>
              </a:lnSpc>
              <a:spcAft>
                <a:spcPts val="600"/>
              </a:spcAft>
            </a:pPr>
            <a:r>
              <a:rPr lang="de-DE" sz="1200" b="0" i="0" u="none" strike="noStrike" baseline="0" dirty="0">
                <a:solidFill>
                  <a:srgbClr val="000000"/>
                </a:solidFill>
                <a:latin typeface="Arial" panose="020B0604020202020204" pitchFamily="34" charset="0"/>
              </a:rPr>
              <a:t>Als </a:t>
            </a:r>
            <a:r>
              <a:rPr lang="de-DE" sz="1200" b="0" i="0" u="none" strike="noStrike" baseline="0" dirty="0">
                <a:solidFill>
                  <a:srgbClr val="FF0000"/>
                </a:solidFill>
                <a:latin typeface="Arial" panose="020B0604020202020204" pitchFamily="34" charset="0"/>
              </a:rPr>
              <a:t>Gletschervorfeld</a:t>
            </a:r>
            <a:r>
              <a:rPr lang="de-DE" sz="1200" b="0" i="0" u="none" strike="noStrike" baseline="0" dirty="0">
                <a:solidFill>
                  <a:srgbClr val="000000"/>
                </a:solidFill>
                <a:latin typeface="Arial" panose="020B0604020202020204" pitchFamily="34" charset="0"/>
              </a:rPr>
              <a:t> bezeichnet man das Gebiet zwischen dem aktuellen Gletscherrand und den Moränen, die den letzten Höchststand markieren – im Alpenraum ist dies die Kleine Eiszeit um 1850.</a:t>
            </a:r>
          </a:p>
          <a:p>
            <a:pPr marL="0" marR="0" lvl="0" indent="0" algn="l" defTabSz="914400" rtl="0" eaLnBrk="1" fontAlgn="auto" latinLnBrk="0" hangingPunct="1">
              <a:lnSpc>
                <a:spcPts val="2400"/>
              </a:lnSpc>
              <a:spcBef>
                <a:spcPts val="0"/>
              </a:spcBef>
              <a:spcAft>
                <a:spcPts val="600"/>
              </a:spcAft>
              <a:buClrTx/>
              <a:buSzTx/>
              <a:buFontTx/>
              <a:buNone/>
              <a:tabLst/>
              <a:defRPr/>
            </a:pPr>
            <a:r>
              <a:rPr lang="de-DE" dirty="0">
                <a:solidFill>
                  <a:srgbClr val="FF0000"/>
                </a:solidFill>
                <a:latin typeface="Arial" panose="020B0604020202020204" pitchFamily="34" charset="0"/>
              </a:rPr>
              <a:t>Schwemmebenen</a:t>
            </a:r>
            <a:r>
              <a:rPr lang="de-DE" dirty="0">
                <a:solidFill>
                  <a:srgbClr val="000000"/>
                </a:solidFill>
                <a:latin typeface="Arial" panose="020B0604020202020204" pitchFamily="34" charset="0"/>
              </a:rPr>
              <a:t> sind dynamische Auen, in denen Überschwemmung, Erosion und Ablagerung eine zentrale Rolle spielen. Sie können innerhalb oder </a:t>
            </a:r>
            <a:r>
              <a:rPr lang="de-DE" dirty="0" err="1">
                <a:solidFill>
                  <a:srgbClr val="000000"/>
                </a:solidFill>
                <a:latin typeface="Arial" panose="020B0604020202020204" pitchFamily="34" charset="0"/>
              </a:rPr>
              <a:t>ausserhalb</a:t>
            </a:r>
            <a:r>
              <a:rPr lang="de-DE" dirty="0">
                <a:solidFill>
                  <a:srgbClr val="000000"/>
                </a:solidFill>
                <a:latin typeface="Arial" panose="020B0604020202020204" pitchFamily="34" charset="0"/>
              </a:rPr>
              <a:t> eines Gletschervorfelds liegen.</a:t>
            </a:r>
          </a:p>
          <a:p>
            <a:pPr>
              <a:lnSpc>
                <a:spcPts val="2400"/>
              </a:lnSpc>
              <a:spcAft>
                <a:spcPts val="600"/>
              </a:spcAft>
            </a:pPr>
            <a:endParaRPr lang="de-DE" sz="1200" b="0" i="0" u="none" strike="noStrike" baseline="0" dirty="0">
              <a:solidFill>
                <a:srgbClr val="000000"/>
              </a:solidFill>
              <a:latin typeface="Arial" panose="020B0604020202020204" pitchFamily="34" charset="0"/>
            </a:endParaRPr>
          </a:p>
        </p:txBody>
      </p:sp>
      <p:sp>
        <p:nvSpPr>
          <p:cNvPr id="4" name="Foliennummernplatzhalter 3"/>
          <p:cNvSpPr>
            <a:spLocks noGrp="1"/>
          </p:cNvSpPr>
          <p:nvPr>
            <p:ph type="sldNum" sz="quarter" idx="5"/>
          </p:nvPr>
        </p:nvSpPr>
        <p:spPr/>
        <p:txBody>
          <a:bodyPr/>
          <a:lstStyle/>
          <a:p>
            <a:fld id="{CED0413F-DED0-4E39-B416-6DC92B45A487}" type="slidenum">
              <a:rPr lang="de-CH" smtClean="0"/>
              <a:t>6</a:t>
            </a:fld>
            <a:endParaRPr lang="de-CH"/>
          </a:p>
        </p:txBody>
      </p:sp>
    </p:spTree>
    <p:extLst>
      <p:ext uri="{BB962C8B-B14F-4D97-AF65-F5344CB8AC3E}">
        <p14:creationId xmlns:p14="http://schemas.microsoft.com/office/powerpoint/2010/main" val="1866488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Von den 1828 Gletschervorfeldern, die für die Eignung für das IGLES überprüft wurden, gibt es keine digitale Grundlage. In der Karte sind darum die 3051 Objekte des Gletscherinventars von 1973 dargestellt. </a:t>
            </a:r>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7</a:t>
            </a:fld>
            <a:endParaRPr lang="de-CH"/>
          </a:p>
        </p:txBody>
      </p:sp>
    </p:spTree>
    <p:extLst>
      <p:ext uri="{BB962C8B-B14F-4D97-AF65-F5344CB8AC3E}">
        <p14:creationId xmlns:p14="http://schemas.microsoft.com/office/powerpoint/2010/main" val="2187762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dirty="0">
                <a:latin typeface="Arial" panose="020B0604020202020204" pitchFamily="34" charset="0"/>
                <a:cs typeface="Arial" panose="020B0604020202020204" pitchFamily="34" charset="0"/>
              </a:rPr>
              <a:t>Im Gegensatz zu anderen Biotopinventaren wie Trockenwiesen oder Flachmoore spielen bei der Beurteilung der Gletschervorfelder </a:t>
            </a:r>
            <a:r>
              <a:rPr lang="de-CH" sz="1200" dirty="0">
                <a:solidFill>
                  <a:srgbClr val="FF0000"/>
                </a:solidFill>
                <a:latin typeface="Arial" panose="020B0604020202020204" pitchFamily="34" charset="0"/>
                <a:cs typeface="Arial" panose="020B0604020202020204" pitchFamily="34" charset="0"/>
              </a:rPr>
              <a:t>neben botanischen auch geomorphologische Kriterien </a:t>
            </a:r>
            <a:r>
              <a:rPr lang="de-CH" sz="1200" dirty="0">
                <a:latin typeface="Arial" panose="020B0604020202020204" pitchFamily="34" charset="0"/>
                <a:cs typeface="Arial" panose="020B0604020202020204" pitchFamily="34" charset="0"/>
              </a:rPr>
              <a:t>eine Rolle.</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dirty="0">
                <a:latin typeface="Arial" panose="020B0604020202020204" pitchFamily="34" charset="0"/>
                <a:cs typeface="Arial" panose="020B0604020202020204" pitchFamily="34" charset="0"/>
              </a:rPr>
              <a:t>Rechtes Foto: </a:t>
            </a:r>
            <a:r>
              <a:rPr lang="de-CH" dirty="0"/>
              <a:t>Alpen-Mannsschild, </a:t>
            </a:r>
            <a:r>
              <a:rPr lang="de-CH" dirty="0" err="1"/>
              <a:t>Androsace</a:t>
            </a:r>
            <a:r>
              <a:rPr lang="de-CH" dirty="0"/>
              <a:t> alpine</a:t>
            </a:r>
            <a:endParaRPr lang="de-CH" sz="1200" dirty="0">
              <a:latin typeface="Arial" panose="020B0604020202020204" pitchFamily="34" charset="0"/>
              <a:cs typeface="Arial" panose="020B0604020202020204" pitchFamily="34" charset="0"/>
            </a:endParaRPr>
          </a:p>
          <a:p>
            <a:r>
              <a:rPr lang="de-CH" dirty="0"/>
              <a:t> </a:t>
            </a:r>
          </a:p>
        </p:txBody>
      </p:sp>
      <p:sp>
        <p:nvSpPr>
          <p:cNvPr id="4" name="Foliennummernplatzhalter 3"/>
          <p:cNvSpPr>
            <a:spLocks noGrp="1"/>
          </p:cNvSpPr>
          <p:nvPr>
            <p:ph type="sldNum" sz="quarter" idx="5"/>
          </p:nvPr>
        </p:nvSpPr>
        <p:spPr/>
        <p:txBody>
          <a:bodyPr/>
          <a:lstStyle/>
          <a:p>
            <a:fld id="{CED0413F-DED0-4E39-B416-6DC92B45A487}" type="slidenum">
              <a:rPr lang="de-CH" smtClean="0"/>
              <a:t>11</a:t>
            </a:fld>
            <a:endParaRPr lang="de-CH"/>
          </a:p>
        </p:txBody>
      </p:sp>
    </p:spTree>
    <p:extLst>
      <p:ext uri="{BB962C8B-B14F-4D97-AF65-F5344CB8AC3E}">
        <p14:creationId xmlns:p14="http://schemas.microsoft.com/office/powerpoint/2010/main" val="1839677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2200"/>
              </a:lnSpc>
            </a:pPr>
            <a:r>
              <a:rPr lang="de-DE" sz="1200" dirty="0">
                <a:latin typeface="Arial" panose="020B0604020202020204" pitchFamily="34" charset="0"/>
                <a:cs typeface="Arial" panose="020B0604020202020204" pitchFamily="34" charset="0"/>
              </a:rPr>
              <a:t>Vielfalt an Erosionsformen: Gletscherschliff, Rundbuckel, Abflussrinnen</a:t>
            </a:r>
          </a:p>
          <a:p>
            <a:pPr>
              <a:lnSpc>
                <a:spcPts val="2200"/>
              </a:lnSpc>
            </a:pPr>
            <a:r>
              <a:rPr lang="de-DE" sz="1200" dirty="0">
                <a:latin typeface="Arial" panose="020B0604020202020204" pitchFamily="34" charset="0"/>
                <a:cs typeface="Arial" panose="020B0604020202020204" pitchFamily="34" charset="0"/>
              </a:rPr>
              <a:t>Vielfalt an </a:t>
            </a:r>
            <a:r>
              <a:rPr lang="de-DE" sz="1200" dirty="0" err="1">
                <a:latin typeface="Arial" panose="020B0604020202020204" pitchFamily="34" charset="0"/>
                <a:cs typeface="Arial" panose="020B0604020202020204" pitchFamily="34" charset="0"/>
              </a:rPr>
              <a:t>Korngrössen</a:t>
            </a:r>
            <a:r>
              <a:rPr lang="de-DE" sz="1200" dirty="0">
                <a:latin typeface="Arial" panose="020B0604020202020204" pitchFamily="34" charset="0"/>
                <a:cs typeface="Arial" panose="020B0604020202020204" pitchFamily="34" charset="0"/>
              </a:rPr>
              <a:t>: Lehm, Sand, Kies, Geröll, Blöcke – gerundet, kantig</a:t>
            </a:r>
            <a:endParaRPr lang="de-CH" sz="1200" dirty="0"/>
          </a:p>
          <a:p>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13</a:t>
            </a:fld>
            <a:endParaRPr lang="de-CH"/>
          </a:p>
        </p:txBody>
      </p:sp>
    </p:spTree>
    <p:extLst>
      <p:ext uri="{BB962C8B-B14F-4D97-AF65-F5344CB8AC3E}">
        <p14:creationId xmlns:p14="http://schemas.microsoft.com/office/powerpoint/2010/main" val="2593227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ts val="2200"/>
              </a:lnSpc>
              <a:spcAft>
                <a:spcPts val="600"/>
              </a:spcAft>
              <a:buFontTx/>
              <a:buNone/>
            </a:pPr>
            <a:r>
              <a:rPr lang="de-CH" sz="1200" dirty="0" err="1">
                <a:latin typeface="Arial" panose="020B0604020202020204" pitchFamily="34" charset="0"/>
                <a:cs typeface="Arial" panose="020B0604020202020204" pitchFamily="34" charset="0"/>
              </a:rPr>
              <a:t>Gerinneformen</a:t>
            </a:r>
            <a:r>
              <a:rPr lang="de-CH" sz="1200" dirty="0">
                <a:latin typeface="Arial" panose="020B0604020202020204" pitchFamily="34" charset="0"/>
                <a:cs typeface="Arial" panose="020B0604020202020204" pitchFamily="34" charset="0"/>
              </a:rPr>
              <a:t> der Gewässer: gestreckt, verzweigt, mäandrierend, mit Felssohle, mit Becken</a:t>
            </a:r>
          </a:p>
          <a:p>
            <a:pPr marL="0" indent="0">
              <a:lnSpc>
                <a:spcPts val="2200"/>
              </a:lnSpc>
              <a:spcAft>
                <a:spcPts val="600"/>
              </a:spcAft>
              <a:buFontTx/>
              <a:buNone/>
            </a:pPr>
            <a:r>
              <a:rPr lang="de-CH" sz="1200" dirty="0">
                <a:latin typeface="Arial" panose="020B0604020202020204" pitchFamily="34" charset="0"/>
                <a:cs typeface="Arial" panose="020B0604020202020204" pitchFamily="34" charset="0"/>
              </a:rPr>
              <a:t>Vielfältige Gewässerelemente wie Tümpel, Seen, Wasserfall, Kaskade, </a:t>
            </a:r>
            <a:r>
              <a:rPr lang="de-CH" sz="1200" dirty="0" err="1">
                <a:latin typeface="Arial" panose="020B0604020202020204" pitchFamily="34" charset="0"/>
                <a:cs typeface="Arial" panose="020B0604020202020204" pitchFamily="34" charset="0"/>
              </a:rPr>
              <a:t>Altlauf</a:t>
            </a:r>
            <a:r>
              <a:rPr lang="de-CH" sz="1200" dirty="0">
                <a:latin typeface="Arial" panose="020B0604020202020204" pitchFamily="34" charset="0"/>
                <a:cs typeface="Arial" panose="020B0604020202020204" pitchFamily="34" charset="0"/>
              </a:rPr>
              <a:t>, Flussterrasse</a:t>
            </a:r>
          </a:p>
          <a:p>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14</a:t>
            </a:fld>
            <a:endParaRPr lang="de-CH"/>
          </a:p>
        </p:txBody>
      </p:sp>
    </p:spTree>
    <p:extLst>
      <p:ext uri="{BB962C8B-B14F-4D97-AF65-F5344CB8AC3E}">
        <p14:creationId xmlns:p14="http://schemas.microsoft.com/office/powerpoint/2010/main" val="1420491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CED0413F-DED0-4E39-B416-6DC92B45A487}" type="slidenum">
              <a:rPr lang="de-CH" smtClean="0"/>
              <a:t>15</a:t>
            </a:fld>
            <a:endParaRPr lang="de-CH"/>
          </a:p>
        </p:txBody>
      </p:sp>
    </p:spTree>
    <p:extLst>
      <p:ext uri="{BB962C8B-B14F-4D97-AF65-F5344CB8AC3E}">
        <p14:creationId xmlns:p14="http://schemas.microsoft.com/office/powerpoint/2010/main" val="255055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809982" y="1178222"/>
            <a:ext cx="9179799" cy="2506427"/>
          </a:xfrm>
        </p:spPr>
        <p:txBody>
          <a:bodyPr anchor="b"/>
          <a:lstStyle>
            <a:lvl1pPr algn="ctr">
              <a:defRPr sz="6299"/>
            </a:lvl1pPr>
          </a:lstStyle>
          <a:p>
            <a:r>
              <a:rPr lang="de-DE"/>
              <a:t>Mastertitelformat bearbeiten</a:t>
            </a:r>
            <a:endParaRPr lang="en-US" dirty="0"/>
          </a:p>
        </p:txBody>
      </p:sp>
      <p:sp>
        <p:nvSpPr>
          <p:cNvPr id="3" name="Subtitle 2"/>
          <p:cNvSpPr>
            <a:spLocks noGrp="1"/>
          </p:cNvSpPr>
          <p:nvPr>
            <p:ph type="subTitle" idx="1"/>
          </p:nvPr>
        </p:nvSpPr>
        <p:spPr>
          <a:xfrm>
            <a:off x="1349971" y="3781306"/>
            <a:ext cx="8099822" cy="1738167"/>
          </a:xfrm>
        </p:spPr>
        <p:txBody>
          <a:bodyPr/>
          <a:lstStyle>
            <a:lvl1pPr marL="0" indent="0" algn="ctr">
              <a:buNone/>
              <a:defRPr sz="2520"/>
            </a:lvl1pPr>
            <a:lvl2pPr marL="479969" indent="0" algn="ctr">
              <a:buNone/>
              <a:defRPr sz="2100"/>
            </a:lvl2pPr>
            <a:lvl3pPr marL="959937" indent="0" algn="ctr">
              <a:buNone/>
              <a:defRPr sz="1890"/>
            </a:lvl3pPr>
            <a:lvl4pPr marL="1439906" indent="0" algn="ctr">
              <a:buNone/>
              <a:defRPr sz="1680"/>
            </a:lvl4pPr>
            <a:lvl5pPr marL="1919874" indent="0" algn="ctr">
              <a:buNone/>
              <a:defRPr sz="1680"/>
            </a:lvl5pPr>
            <a:lvl6pPr marL="2399843" indent="0" algn="ctr">
              <a:buNone/>
              <a:defRPr sz="1680"/>
            </a:lvl6pPr>
            <a:lvl7pPr marL="2879811" indent="0" algn="ctr">
              <a:buNone/>
              <a:defRPr sz="1680"/>
            </a:lvl7pPr>
            <a:lvl8pPr marL="3359780" indent="0" algn="ctr">
              <a:buNone/>
              <a:defRPr sz="1680"/>
            </a:lvl8pPr>
            <a:lvl9pPr marL="3839748" indent="0" algn="ctr">
              <a:buNone/>
              <a:defRPr sz="168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246CB0AF-CF75-4CC3-9563-ED89AC190CB7}" type="datetimeFigureOut">
              <a:rPr lang="de-CH" smtClean="0"/>
              <a:pPr/>
              <a:t>22.04.2021</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112B5D0F-9F3C-4103-9B93-7DC9683F94CB}" type="slidenum">
              <a:rPr lang="de-CH" smtClean="0"/>
              <a:pPr/>
              <a:t>‹Nr.›</a:t>
            </a:fld>
            <a:endParaRPr lang="de-CH"/>
          </a:p>
        </p:txBody>
      </p:sp>
    </p:spTree>
    <p:extLst>
      <p:ext uri="{BB962C8B-B14F-4D97-AF65-F5344CB8AC3E}">
        <p14:creationId xmlns:p14="http://schemas.microsoft.com/office/powerpoint/2010/main" val="4204865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46CB0AF-CF75-4CC3-9563-ED89AC190CB7}" type="datetimeFigureOut">
              <a:rPr lang="de-CH" smtClean="0"/>
              <a:pPr/>
              <a:t>22.04.2021</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112B5D0F-9F3C-4103-9B93-7DC9683F94CB}" type="slidenum">
              <a:rPr lang="de-CH" smtClean="0"/>
              <a:pPr/>
              <a:t>‹Nr.›</a:t>
            </a:fld>
            <a:endParaRPr lang="de-CH"/>
          </a:p>
        </p:txBody>
      </p:sp>
    </p:spTree>
    <p:extLst>
      <p:ext uri="{BB962C8B-B14F-4D97-AF65-F5344CB8AC3E}">
        <p14:creationId xmlns:p14="http://schemas.microsoft.com/office/powerpoint/2010/main" val="2327792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28581" y="383297"/>
            <a:ext cx="2328699" cy="6101085"/>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742484" y="383297"/>
            <a:ext cx="6851100" cy="610108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46CB0AF-CF75-4CC3-9563-ED89AC190CB7}" type="datetimeFigureOut">
              <a:rPr lang="de-CH" smtClean="0"/>
              <a:pPr/>
              <a:t>22.04.2021</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112B5D0F-9F3C-4103-9B93-7DC9683F94CB}" type="slidenum">
              <a:rPr lang="de-CH" smtClean="0"/>
              <a:pPr/>
              <a:t>‹Nr.›</a:t>
            </a:fld>
            <a:endParaRPr lang="de-CH"/>
          </a:p>
        </p:txBody>
      </p:sp>
    </p:spTree>
    <p:extLst>
      <p:ext uri="{BB962C8B-B14F-4D97-AF65-F5344CB8AC3E}">
        <p14:creationId xmlns:p14="http://schemas.microsoft.com/office/powerpoint/2010/main" val="93034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46CB0AF-CF75-4CC3-9563-ED89AC190CB7}" type="datetimeFigureOut">
              <a:rPr lang="de-CH" smtClean="0"/>
              <a:pPr/>
              <a:t>22.04.2021</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112B5D0F-9F3C-4103-9B93-7DC9683F94CB}" type="slidenum">
              <a:rPr lang="de-CH" smtClean="0"/>
              <a:pPr/>
              <a:t>‹Nr.›</a:t>
            </a:fld>
            <a:endParaRPr lang="de-CH"/>
          </a:p>
        </p:txBody>
      </p:sp>
    </p:spTree>
    <p:extLst>
      <p:ext uri="{BB962C8B-B14F-4D97-AF65-F5344CB8AC3E}">
        <p14:creationId xmlns:p14="http://schemas.microsoft.com/office/powerpoint/2010/main" val="3033165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36859" y="1794831"/>
            <a:ext cx="9314796" cy="2994714"/>
          </a:xfrm>
        </p:spPr>
        <p:txBody>
          <a:bodyPr anchor="b"/>
          <a:lstStyle>
            <a:lvl1pPr>
              <a:defRPr sz="6299"/>
            </a:lvl1pPr>
          </a:lstStyle>
          <a:p>
            <a:r>
              <a:rPr lang="de-DE"/>
              <a:t>Mastertitelformat bearbeiten</a:t>
            </a:r>
            <a:endParaRPr lang="en-US" dirty="0"/>
          </a:p>
        </p:txBody>
      </p:sp>
      <p:sp>
        <p:nvSpPr>
          <p:cNvPr id="3" name="Text Placeholder 2"/>
          <p:cNvSpPr>
            <a:spLocks noGrp="1"/>
          </p:cNvSpPr>
          <p:nvPr>
            <p:ph type="body" idx="1"/>
          </p:nvPr>
        </p:nvSpPr>
        <p:spPr>
          <a:xfrm>
            <a:off x="736859" y="4817876"/>
            <a:ext cx="9314796" cy="1574849"/>
          </a:xfrm>
        </p:spPr>
        <p:txBody>
          <a:bodyPr/>
          <a:lstStyle>
            <a:lvl1pPr marL="0" indent="0">
              <a:buNone/>
              <a:defRPr sz="2520">
                <a:solidFill>
                  <a:schemeClr val="tx1"/>
                </a:solidFill>
              </a:defRPr>
            </a:lvl1pPr>
            <a:lvl2pPr marL="479969" indent="0">
              <a:buNone/>
              <a:defRPr sz="2100">
                <a:solidFill>
                  <a:schemeClr val="tx1">
                    <a:tint val="75000"/>
                  </a:schemeClr>
                </a:solidFill>
              </a:defRPr>
            </a:lvl2pPr>
            <a:lvl3pPr marL="959937" indent="0">
              <a:buNone/>
              <a:defRPr sz="1890">
                <a:solidFill>
                  <a:schemeClr val="tx1">
                    <a:tint val="75000"/>
                  </a:schemeClr>
                </a:solidFill>
              </a:defRPr>
            </a:lvl3pPr>
            <a:lvl4pPr marL="1439906" indent="0">
              <a:buNone/>
              <a:defRPr sz="1680">
                <a:solidFill>
                  <a:schemeClr val="tx1">
                    <a:tint val="75000"/>
                  </a:schemeClr>
                </a:solidFill>
              </a:defRPr>
            </a:lvl4pPr>
            <a:lvl5pPr marL="1919874" indent="0">
              <a:buNone/>
              <a:defRPr sz="1680">
                <a:solidFill>
                  <a:schemeClr val="tx1">
                    <a:tint val="75000"/>
                  </a:schemeClr>
                </a:solidFill>
              </a:defRPr>
            </a:lvl5pPr>
            <a:lvl6pPr marL="2399843" indent="0">
              <a:buNone/>
              <a:defRPr sz="1680">
                <a:solidFill>
                  <a:schemeClr val="tx1">
                    <a:tint val="75000"/>
                  </a:schemeClr>
                </a:solidFill>
              </a:defRPr>
            </a:lvl6pPr>
            <a:lvl7pPr marL="2879811" indent="0">
              <a:buNone/>
              <a:defRPr sz="1680">
                <a:solidFill>
                  <a:schemeClr val="tx1">
                    <a:tint val="75000"/>
                  </a:schemeClr>
                </a:solidFill>
              </a:defRPr>
            </a:lvl7pPr>
            <a:lvl8pPr marL="3359780" indent="0">
              <a:buNone/>
              <a:defRPr sz="1680">
                <a:solidFill>
                  <a:schemeClr val="tx1">
                    <a:tint val="75000"/>
                  </a:schemeClr>
                </a:solidFill>
              </a:defRPr>
            </a:lvl8pPr>
            <a:lvl9pPr marL="3839748" indent="0">
              <a:buNone/>
              <a:defRPr sz="168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246CB0AF-CF75-4CC3-9563-ED89AC190CB7}" type="datetimeFigureOut">
              <a:rPr lang="de-CH" smtClean="0"/>
              <a:pPr/>
              <a:t>22.04.2021</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112B5D0F-9F3C-4103-9B93-7DC9683F94CB}" type="slidenum">
              <a:rPr lang="de-CH" smtClean="0"/>
              <a:pPr/>
              <a:t>‹Nr.›</a:t>
            </a:fld>
            <a:endParaRPr lang="de-CH"/>
          </a:p>
        </p:txBody>
      </p:sp>
    </p:spTree>
    <p:extLst>
      <p:ext uri="{BB962C8B-B14F-4D97-AF65-F5344CB8AC3E}">
        <p14:creationId xmlns:p14="http://schemas.microsoft.com/office/powerpoint/2010/main" val="173699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742484" y="1916484"/>
            <a:ext cx="4589899" cy="456789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467380" y="1916484"/>
            <a:ext cx="4589899" cy="456789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246CB0AF-CF75-4CC3-9563-ED89AC190CB7}" type="datetimeFigureOut">
              <a:rPr lang="de-CH" smtClean="0"/>
              <a:pPr/>
              <a:t>22.04.2021</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112B5D0F-9F3C-4103-9B93-7DC9683F94CB}" type="slidenum">
              <a:rPr lang="de-CH" smtClean="0"/>
              <a:pPr/>
              <a:t>‹Nr.›</a:t>
            </a:fld>
            <a:endParaRPr lang="de-CH"/>
          </a:p>
        </p:txBody>
      </p:sp>
    </p:spTree>
    <p:extLst>
      <p:ext uri="{BB962C8B-B14F-4D97-AF65-F5344CB8AC3E}">
        <p14:creationId xmlns:p14="http://schemas.microsoft.com/office/powerpoint/2010/main" val="2239522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743890" y="383299"/>
            <a:ext cx="9314796" cy="1391534"/>
          </a:xfrm>
        </p:spPr>
        <p:txBody>
          <a:bodyPr/>
          <a:lstStyle/>
          <a:p>
            <a:r>
              <a:rPr lang="de-DE"/>
              <a:t>Mastertitelformat bearbeiten</a:t>
            </a:r>
            <a:endParaRPr lang="en-US" dirty="0"/>
          </a:p>
        </p:txBody>
      </p:sp>
      <p:sp>
        <p:nvSpPr>
          <p:cNvPr id="3" name="Text Placeholder 2"/>
          <p:cNvSpPr>
            <a:spLocks noGrp="1"/>
          </p:cNvSpPr>
          <p:nvPr>
            <p:ph type="body" idx="1"/>
          </p:nvPr>
        </p:nvSpPr>
        <p:spPr>
          <a:xfrm>
            <a:off x="743892" y="1764832"/>
            <a:ext cx="4568805"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de-DE"/>
              <a:t>Mastertextformat bearbeiten</a:t>
            </a:r>
          </a:p>
        </p:txBody>
      </p:sp>
      <p:sp>
        <p:nvSpPr>
          <p:cNvPr id="4" name="Content Placeholder 3"/>
          <p:cNvSpPr>
            <a:spLocks noGrp="1"/>
          </p:cNvSpPr>
          <p:nvPr>
            <p:ph sz="half" idx="2"/>
          </p:nvPr>
        </p:nvSpPr>
        <p:spPr>
          <a:xfrm>
            <a:off x="743892" y="2629749"/>
            <a:ext cx="4568805" cy="386796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467381" y="1764832"/>
            <a:ext cx="4591306"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de-DE"/>
              <a:t>Mastertextformat bearbeiten</a:t>
            </a:r>
          </a:p>
        </p:txBody>
      </p:sp>
      <p:sp>
        <p:nvSpPr>
          <p:cNvPr id="6" name="Content Placeholder 5"/>
          <p:cNvSpPr>
            <a:spLocks noGrp="1"/>
          </p:cNvSpPr>
          <p:nvPr>
            <p:ph sz="quarter" idx="4"/>
          </p:nvPr>
        </p:nvSpPr>
        <p:spPr>
          <a:xfrm>
            <a:off x="5467381" y="2629749"/>
            <a:ext cx="4591306" cy="386796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246CB0AF-CF75-4CC3-9563-ED89AC190CB7}" type="datetimeFigureOut">
              <a:rPr lang="de-CH" smtClean="0"/>
              <a:pPr/>
              <a:t>22.04.2021</a:t>
            </a:fld>
            <a:endParaRPr lang="de-CH"/>
          </a:p>
        </p:txBody>
      </p:sp>
      <p:sp>
        <p:nvSpPr>
          <p:cNvPr id="8" name="Footer Placeholder 7"/>
          <p:cNvSpPr>
            <a:spLocks noGrp="1"/>
          </p:cNvSpPr>
          <p:nvPr>
            <p:ph type="ftr" sz="quarter" idx="11"/>
          </p:nvPr>
        </p:nvSpPr>
        <p:spPr/>
        <p:txBody>
          <a:bodyPr/>
          <a:lstStyle/>
          <a:p>
            <a:endParaRPr lang="de-CH"/>
          </a:p>
        </p:txBody>
      </p:sp>
      <p:sp>
        <p:nvSpPr>
          <p:cNvPr id="9" name="Slide Number Placeholder 8"/>
          <p:cNvSpPr>
            <a:spLocks noGrp="1"/>
          </p:cNvSpPr>
          <p:nvPr>
            <p:ph type="sldNum" sz="quarter" idx="12"/>
          </p:nvPr>
        </p:nvSpPr>
        <p:spPr/>
        <p:txBody>
          <a:bodyPr/>
          <a:lstStyle/>
          <a:p>
            <a:fld id="{112B5D0F-9F3C-4103-9B93-7DC9683F94CB}" type="slidenum">
              <a:rPr lang="de-CH" smtClean="0"/>
              <a:pPr/>
              <a:t>‹Nr.›</a:t>
            </a:fld>
            <a:endParaRPr lang="de-CH"/>
          </a:p>
        </p:txBody>
      </p:sp>
    </p:spTree>
    <p:extLst>
      <p:ext uri="{BB962C8B-B14F-4D97-AF65-F5344CB8AC3E}">
        <p14:creationId xmlns:p14="http://schemas.microsoft.com/office/powerpoint/2010/main" val="4111501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246CB0AF-CF75-4CC3-9563-ED89AC190CB7}" type="datetimeFigureOut">
              <a:rPr lang="de-CH" smtClean="0"/>
              <a:pPr/>
              <a:t>22.04.2021</a:t>
            </a:fld>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112B5D0F-9F3C-4103-9B93-7DC9683F94CB}" type="slidenum">
              <a:rPr lang="de-CH" smtClean="0"/>
              <a:pPr/>
              <a:t>‹Nr.›</a:t>
            </a:fld>
            <a:endParaRPr lang="de-CH"/>
          </a:p>
        </p:txBody>
      </p:sp>
    </p:spTree>
    <p:extLst>
      <p:ext uri="{BB962C8B-B14F-4D97-AF65-F5344CB8AC3E}">
        <p14:creationId xmlns:p14="http://schemas.microsoft.com/office/powerpoint/2010/main" val="2908912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6CB0AF-CF75-4CC3-9563-ED89AC190CB7}" type="datetimeFigureOut">
              <a:rPr lang="de-CH" smtClean="0"/>
              <a:pPr/>
              <a:t>22.04.2021</a:t>
            </a:fld>
            <a:endParaRPr lang="de-CH"/>
          </a:p>
        </p:txBody>
      </p:sp>
      <p:sp>
        <p:nvSpPr>
          <p:cNvPr id="3" name="Footer Placeholder 2"/>
          <p:cNvSpPr>
            <a:spLocks noGrp="1"/>
          </p:cNvSpPr>
          <p:nvPr>
            <p:ph type="ftr" sz="quarter" idx="11"/>
          </p:nvPr>
        </p:nvSpPr>
        <p:spPr/>
        <p:txBody>
          <a:bodyPr/>
          <a:lstStyle/>
          <a:p>
            <a:endParaRPr lang="de-CH"/>
          </a:p>
        </p:txBody>
      </p:sp>
      <p:sp>
        <p:nvSpPr>
          <p:cNvPr id="4" name="Slide Number Placeholder 3"/>
          <p:cNvSpPr>
            <a:spLocks noGrp="1"/>
          </p:cNvSpPr>
          <p:nvPr>
            <p:ph type="sldNum" sz="quarter" idx="12"/>
          </p:nvPr>
        </p:nvSpPr>
        <p:spPr/>
        <p:txBody>
          <a:bodyPr/>
          <a:lstStyle/>
          <a:p>
            <a:fld id="{112B5D0F-9F3C-4103-9B93-7DC9683F94CB}" type="slidenum">
              <a:rPr lang="de-CH" smtClean="0"/>
              <a:pPr/>
              <a:t>‹Nr.›</a:t>
            </a:fld>
            <a:endParaRPr lang="de-CH"/>
          </a:p>
        </p:txBody>
      </p:sp>
    </p:spTree>
    <p:extLst>
      <p:ext uri="{BB962C8B-B14F-4D97-AF65-F5344CB8AC3E}">
        <p14:creationId xmlns:p14="http://schemas.microsoft.com/office/powerpoint/2010/main" val="1624537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43890" y="479954"/>
            <a:ext cx="3483205" cy="1679840"/>
          </a:xfrm>
        </p:spPr>
        <p:txBody>
          <a:bodyPr anchor="b"/>
          <a:lstStyle>
            <a:lvl1pPr>
              <a:defRPr sz="3359"/>
            </a:lvl1pPr>
          </a:lstStyle>
          <a:p>
            <a:r>
              <a:rPr lang="de-DE"/>
              <a:t>Mastertitelformat bearbeiten</a:t>
            </a:r>
            <a:endParaRPr lang="en-US" dirty="0"/>
          </a:p>
        </p:txBody>
      </p:sp>
      <p:sp>
        <p:nvSpPr>
          <p:cNvPr id="3" name="Content Placeholder 2"/>
          <p:cNvSpPr>
            <a:spLocks noGrp="1"/>
          </p:cNvSpPr>
          <p:nvPr>
            <p:ph idx="1"/>
          </p:nvPr>
        </p:nvSpPr>
        <p:spPr>
          <a:xfrm>
            <a:off x="4591306" y="1036570"/>
            <a:ext cx="5467380" cy="5116178"/>
          </a:xfrm>
        </p:spPr>
        <p:txBody>
          <a:bodyPr/>
          <a:lstStyle>
            <a:lvl1pPr>
              <a:defRPr sz="3359"/>
            </a:lvl1pPr>
            <a:lvl2pPr>
              <a:defRPr sz="2939"/>
            </a:lvl2pPr>
            <a:lvl3pPr>
              <a:defRPr sz="2520"/>
            </a:lvl3pPr>
            <a:lvl4pPr>
              <a:defRPr sz="2100"/>
            </a:lvl4pPr>
            <a:lvl5pPr>
              <a:defRPr sz="2100"/>
            </a:lvl5pPr>
            <a:lvl6pPr>
              <a:defRPr sz="2100"/>
            </a:lvl6pPr>
            <a:lvl7pPr>
              <a:defRPr sz="2100"/>
            </a:lvl7pPr>
            <a:lvl8pPr>
              <a:defRPr sz="2100"/>
            </a:lvl8pPr>
            <a:lvl9pPr>
              <a:defRPr sz="21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743890" y="2159794"/>
            <a:ext cx="3483205"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de-DE"/>
              <a:t>Mastertextformat bearbeiten</a:t>
            </a:r>
          </a:p>
        </p:txBody>
      </p:sp>
      <p:sp>
        <p:nvSpPr>
          <p:cNvPr id="5" name="Date Placeholder 4"/>
          <p:cNvSpPr>
            <a:spLocks noGrp="1"/>
          </p:cNvSpPr>
          <p:nvPr>
            <p:ph type="dt" sz="half" idx="10"/>
          </p:nvPr>
        </p:nvSpPr>
        <p:spPr/>
        <p:txBody>
          <a:bodyPr/>
          <a:lstStyle/>
          <a:p>
            <a:fld id="{246CB0AF-CF75-4CC3-9563-ED89AC190CB7}" type="datetimeFigureOut">
              <a:rPr lang="de-CH" smtClean="0"/>
              <a:pPr/>
              <a:t>22.04.2021</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112B5D0F-9F3C-4103-9B93-7DC9683F94CB}" type="slidenum">
              <a:rPr lang="de-CH" smtClean="0"/>
              <a:pPr/>
              <a:t>‹Nr.›</a:t>
            </a:fld>
            <a:endParaRPr lang="de-CH"/>
          </a:p>
        </p:txBody>
      </p:sp>
    </p:spTree>
    <p:extLst>
      <p:ext uri="{BB962C8B-B14F-4D97-AF65-F5344CB8AC3E}">
        <p14:creationId xmlns:p14="http://schemas.microsoft.com/office/powerpoint/2010/main" val="572791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43890" y="479954"/>
            <a:ext cx="3483205" cy="1679840"/>
          </a:xfrm>
        </p:spPr>
        <p:txBody>
          <a:bodyPr anchor="b"/>
          <a:lstStyle>
            <a:lvl1pPr>
              <a:defRPr sz="3359"/>
            </a:lvl1pPr>
          </a:lstStyle>
          <a:p>
            <a:r>
              <a:rPr lang="de-DE"/>
              <a:t>Mastertitelformat bearbeiten</a:t>
            </a:r>
            <a:endParaRPr lang="en-US" dirty="0"/>
          </a:p>
        </p:txBody>
      </p:sp>
      <p:sp>
        <p:nvSpPr>
          <p:cNvPr id="3" name="Picture Placeholder 2"/>
          <p:cNvSpPr>
            <a:spLocks noGrp="1" noChangeAspect="1"/>
          </p:cNvSpPr>
          <p:nvPr>
            <p:ph type="pic" idx="1"/>
          </p:nvPr>
        </p:nvSpPr>
        <p:spPr>
          <a:xfrm>
            <a:off x="4591306" y="1036570"/>
            <a:ext cx="5467380" cy="5116178"/>
          </a:xfrm>
        </p:spPr>
        <p:txBody>
          <a:bodyPr anchor="t"/>
          <a:lstStyle>
            <a:lvl1pPr marL="0" indent="0">
              <a:buNone/>
              <a:defRPr sz="3359"/>
            </a:lvl1pPr>
            <a:lvl2pPr marL="479969" indent="0">
              <a:buNone/>
              <a:defRPr sz="2939"/>
            </a:lvl2pPr>
            <a:lvl3pPr marL="959937" indent="0">
              <a:buNone/>
              <a:defRPr sz="2520"/>
            </a:lvl3pPr>
            <a:lvl4pPr marL="1439906" indent="0">
              <a:buNone/>
              <a:defRPr sz="2100"/>
            </a:lvl4pPr>
            <a:lvl5pPr marL="1919874" indent="0">
              <a:buNone/>
              <a:defRPr sz="2100"/>
            </a:lvl5pPr>
            <a:lvl6pPr marL="2399843" indent="0">
              <a:buNone/>
              <a:defRPr sz="2100"/>
            </a:lvl6pPr>
            <a:lvl7pPr marL="2879811" indent="0">
              <a:buNone/>
              <a:defRPr sz="2100"/>
            </a:lvl7pPr>
            <a:lvl8pPr marL="3359780" indent="0">
              <a:buNone/>
              <a:defRPr sz="2100"/>
            </a:lvl8pPr>
            <a:lvl9pPr marL="3839748" indent="0">
              <a:buNone/>
              <a:defRPr sz="2100"/>
            </a:lvl9pPr>
          </a:lstStyle>
          <a:p>
            <a:r>
              <a:rPr lang="de-DE"/>
              <a:t>Bild durch Klicken auf Symbol hinzufügen</a:t>
            </a:r>
            <a:endParaRPr lang="en-US" dirty="0"/>
          </a:p>
        </p:txBody>
      </p:sp>
      <p:sp>
        <p:nvSpPr>
          <p:cNvPr id="4" name="Text Placeholder 3"/>
          <p:cNvSpPr>
            <a:spLocks noGrp="1"/>
          </p:cNvSpPr>
          <p:nvPr>
            <p:ph type="body" sz="half" idx="2"/>
          </p:nvPr>
        </p:nvSpPr>
        <p:spPr>
          <a:xfrm>
            <a:off x="743890" y="2159794"/>
            <a:ext cx="3483205"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de-DE"/>
              <a:t>Mastertextformat bearbeiten</a:t>
            </a:r>
          </a:p>
        </p:txBody>
      </p:sp>
      <p:sp>
        <p:nvSpPr>
          <p:cNvPr id="5" name="Date Placeholder 4"/>
          <p:cNvSpPr>
            <a:spLocks noGrp="1"/>
          </p:cNvSpPr>
          <p:nvPr>
            <p:ph type="dt" sz="half" idx="10"/>
          </p:nvPr>
        </p:nvSpPr>
        <p:spPr/>
        <p:txBody>
          <a:bodyPr/>
          <a:lstStyle/>
          <a:p>
            <a:fld id="{246CB0AF-CF75-4CC3-9563-ED89AC190CB7}" type="datetimeFigureOut">
              <a:rPr lang="de-CH" smtClean="0"/>
              <a:pPr/>
              <a:t>22.04.2021</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112B5D0F-9F3C-4103-9B93-7DC9683F94CB}" type="slidenum">
              <a:rPr lang="de-CH" smtClean="0"/>
              <a:pPr/>
              <a:t>‹Nr.›</a:t>
            </a:fld>
            <a:endParaRPr lang="de-CH"/>
          </a:p>
        </p:txBody>
      </p:sp>
    </p:spTree>
    <p:extLst>
      <p:ext uri="{BB962C8B-B14F-4D97-AF65-F5344CB8AC3E}">
        <p14:creationId xmlns:p14="http://schemas.microsoft.com/office/powerpoint/2010/main" val="3209738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2484" y="383299"/>
            <a:ext cx="9314796" cy="1391534"/>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742484" y="1916484"/>
            <a:ext cx="9314796" cy="456789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42484" y="6672698"/>
            <a:ext cx="2429947" cy="383297"/>
          </a:xfrm>
          <a:prstGeom prst="rect">
            <a:avLst/>
          </a:prstGeom>
        </p:spPr>
        <p:txBody>
          <a:bodyPr vert="horz" lIns="91440" tIns="45720" rIns="91440" bIns="45720" rtlCol="0" anchor="ctr"/>
          <a:lstStyle>
            <a:lvl1pPr algn="l">
              <a:defRPr sz="1260">
                <a:solidFill>
                  <a:schemeClr val="tx1">
                    <a:tint val="75000"/>
                  </a:schemeClr>
                </a:solidFill>
              </a:defRPr>
            </a:lvl1pPr>
          </a:lstStyle>
          <a:p>
            <a:fld id="{246CB0AF-CF75-4CC3-9563-ED89AC190CB7}" type="datetimeFigureOut">
              <a:rPr lang="de-CH" smtClean="0"/>
              <a:pPr/>
              <a:t>22.04.2021</a:t>
            </a:fld>
            <a:endParaRPr lang="de-CH"/>
          </a:p>
        </p:txBody>
      </p:sp>
      <p:sp>
        <p:nvSpPr>
          <p:cNvPr id="5" name="Footer Placeholder 4"/>
          <p:cNvSpPr>
            <a:spLocks noGrp="1"/>
          </p:cNvSpPr>
          <p:nvPr>
            <p:ph type="ftr" sz="quarter" idx="3"/>
          </p:nvPr>
        </p:nvSpPr>
        <p:spPr>
          <a:xfrm>
            <a:off x="3577422" y="6672698"/>
            <a:ext cx="3644920" cy="38329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de-CH"/>
          </a:p>
        </p:txBody>
      </p:sp>
      <p:sp>
        <p:nvSpPr>
          <p:cNvPr id="6" name="Slide Number Placeholder 5"/>
          <p:cNvSpPr>
            <a:spLocks noGrp="1"/>
          </p:cNvSpPr>
          <p:nvPr>
            <p:ph type="sldNum" sz="quarter" idx="4"/>
          </p:nvPr>
        </p:nvSpPr>
        <p:spPr>
          <a:xfrm>
            <a:off x="7627332" y="6672698"/>
            <a:ext cx="2429947" cy="383297"/>
          </a:xfrm>
          <a:prstGeom prst="rect">
            <a:avLst/>
          </a:prstGeom>
        </p:spPr>
        <p:txBody>
          <a:bodyPr vert="horz" lIns="91440" tIns="45720" rIns="91440" bIns="45720" rtlCol="0" anchor="ctr"/>
          <a:lstStyle>
            <a:lvl1pPr algn="r">
              <a:defRPr sz="1260">
                <a:solidFill>
                  <a:schemeClr val="tx1">
                    <a:tint val="75000"/>
                  </a:schemeClr>
                </a:solidFill>
              </a:defRPr>
            </a:lvl1pPr>
          </a:lstStyle>
          <a:p>
            <a:fld id="{112B5D0F-9F3C-4103-9B93-7DC9683F94CB}" type="slidenum">
              <a:rPr lang="de-CH" smtClean="0"/>
              <a:pPr/>
              <a:t>‹Nr.›</a:t>
            </a:fld>
            <a:endParaRPr lang="de-CH"/>
          </a:p>
        </p:txBody>
      </p:sp>
    </p:spTree>
    <p:extLst>
      <p:ext uri="{BB962C8B-B14F-4D97-AF65-F5344CB8AC3E}">
        <p14:creationId xmlns:p14="http://schemas.microsoft.com/office/powerpoint/2010/main" val="38897759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59937" rtl="0" eaLnBrk="1" latinLnBrk="0" hangingPunct="1">
        <a:lnSpc>
          <a:spcPct val="90000"/>
        </a:lnSpc>
        <a:spcBef>
          <a:spcPct val="0"/>
        </a:spcBef>
        <a:buNone/>
        <a:defRPr sz="4619" kern="1200">
          <a:solidFill>
            <a:schemeClr val="tx1"/>
          </a:solidFill>
          <a:latin typeface="+mj-lt"/>
          <a:ea typeface="+mj-ea"/>
          <a:cs typeface="+mj-cs"/>
        </a:defRPr>
      </a:lvl1pPr>
    </p:titleStyle>
    <p:body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59937" rtl="0" eaLnBrk="1" latinLnBrk="0" hangingPunct="1">
        <a:defRPr sz="1890" kern="1200">
          <a:solidFill>
            <a:schemeClr val="tx1"/>
          </a:solidFill>
          <a:latin typeface="+mn-lt"/>
          <a:ea typeface="+mn-ea"/>
          <a:cs typeface="+mn-cs"/>
        </a:defRPr>
      </a:lvl1pPr>
      <a:lvl2pPr marL="479969" algn="l" defTabSz="959937" rtl="0" eaLnBrk="1" latinLnBrk="0" hangingPunct="1">
        <a:defRPr sz="1890" kern="1200">
          <a:solidFill>
            <a:schemeClr val="tx1"/>
          </a:solidFill>
          <a:latin typeface="+mn-lt"/>
          <a:ea typeface="+mn-ea"/>
          <a:cs typeface="+mn-cs"/>
        </a:defRPr>
      </a:lvl2pPr>
      <a:lvl3pPr marL="959937" algn="l" defTabSz="959937" rtl="0" eaLnBrk="1" latinLnBrk="0" hangingPunct="1">
        <a:defRPr sz="1890" kern="1200">
          <a:solidFill>
            <a:schemeClr val="tx1"/>
          </a:solidFill>
          <a:latin typeface="+mn-lt"/>
          <a:ea typeface="+mn-ea"/>
          <a:cs typeface="+mn-cs"/>
        </a:defRPr>
      </a:lvl3pPr>
      <a:lvl4pPr marL="1439906" algn="l" defTabSz="959937" rtl="0" eaLnBrk="1" latinLnBrk="0" hangingPunct="1">
        <a:defRPr sz="1890" kern="1200">
          <a:solidFill>
            <a:schemeClr val="tx1"/>
          </a:solidFill>
          <a:latin typeface="+mn-lt"/>
          <a:ea typeface="+mn-ea"/>
          <a:cs typeface="+mn-cs"/>
        </a:defRPr>
      </a:lvl4pPr>
      <a:lvl5pPr marL="1919874" algn="l" defTabSz="959937" rtl="0" eaLnBrk="1" latinLnBrk="0" hangingPunct="1">
        <a:defRPr sz="1890" kern="1200">
          <a:solidFill>
            <a:schemeClr val="tx1"/>
          </a:solidFill>
          <a:latin typeface="+mn-lt"/>
          <a:ea typeface="+mn-ea"/>
          <a:cs typeface="+mn-cs"/>
        </a:defRPr>
      </a:lvl5pPr>
      <a:lvl6pPr marL="2399843" algn="l" defTabSz="959937" rtl="0" eaLnBrk="1" latinLnBrk="0" hangingPunct="1">
        <a:defRPr sz="1890" kern="1200">
          <a:solidFill>
            <a:schemeClr val="tx1"/>
          </a:solidFill>
          <a:latin typeface="+mn-lt"/>
          <a:ea typeface="+mn-ea"/>
          <a:cs typeface="+mn-cs"/>
        </a:defRPr>
      </a:lvl6pPr>
      <a:lvl7pPr marL="2879811" algn="l" defTabSz="959937" rtl="0" eaLnBrk="1" latinLnBrk="0" hangingPunct="1">
        <a:defRPr sz="1890" kern="1200">
          <a:solidFill>
            <a:schemeClr val="tx1"/>
          </a:solidFill>
          <a:latin typeface="+mn-lt"/>
          <a:ea typeface="+mn-ea"/>
          <a:cs typeface="+mn-cs"/>
        </a:defRPr>
      </a:lvl7pPr>
      <a:lvl8pPr marL="3359780" algn="l" defTabSz="959937" rtl="0" eaLnBrk="1" latinLnBrk="0" hangingPunct="1">
        <a:defRPr sz="1890" kern="1200">
          <a:solidFill>
            <a:schemeClr val="tx1"/>
          </a:solidFill>
          <a:latin typeface="+mn-lt"/>
          <a:ea typeface="+mn-ea"/>
          <a:cs typeface="+mn-cs"/>
        </a:defRPr>
      </a:lvl8pPr>
      <a:lvl9pPr marL="3839748" algn="l" defTabSz="959937"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6.jpeg"/><Relationship Id="rId5" Type="http://schemas.microsoft.com/office/2007/relationships/hdphoto" Target="../media/hdphoto1.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7.tm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0.tmp"/></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BF730A4-921B-490F-9DD6-36450D0D24D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8" y="-1"/>
            <a:ext cx="10798969" cy="7199312"/>
          </a:xfrm>
          <a:prstGeom prst="rect">
            <a:avLst/>
          </a:prstGeom>
        </p:spPr>
      </p:pic>
      <p:sp>
        <p:nvSpPr>
          <p:cNvPr id="2" name="Titel 1"/>
          <p:cNvSpPr>
            <a:spLocks noGrp="1"/>
          </p:cNvSpPr>
          <p:nvPr>
            <p:ph type="title"/>
          </p:nvPr>
        </p:nvSpPr>
        <p:spPr>
          <a:xfrm>
            <a:off x="1858402" y="1110503"/>
            <a:ext cx="4782573" cy="1468647"/>
          </a:xfrm>
        </p:spPr>
        <p:txBody>
          <a:bodyPr>
            <a:normAutofit fontScale="90000"/>
          </a:bodyPr>
          <a:lstStyle/>
          <a:p>
            <a:pPr algn="ctr">
              <a:lnSpc>
                <a:spcPct val="150000"/>
              </a:lnSpc>
            </a:pPr>
            <a:r>
              <a:rPr lang="de-CH" sz="10078" dirty="0">
                <a:solidFill>
                  <a:schemeClr val="bg1"/>
                </a:solidFill>
                <a:latin typeface="+mn-lt"/>
                <a:ea typeface="Verdana" pitchFamily="34" charset="0"/>
                <a:cs typeface="Verdana" pitchFamily="34" charset="0"/>
              </a:rPr>
              <a:t>Trift</a:t>
            </a:r>
            <a:br>
              <a:rPr lang="de-CH" sz="10078" dirty="0">
                <a:solidFill>
                  <a:schemeClr val="bg1"/>
                </a:solidFill>
                <a:latin typeface="+mn-lt"/>
                <a:ea typeface="Verdana" pitchFamily="34" charset="0"/>
                <a:cs typeface="Verdana" pitchFamily="34" charset="0"/>
              </a:rPr>
            </a:br>
            <a:br>
              <a:rPr lang="de-CH" sz="5039" dirty="0">
                <a:solidFill>
                  <a:schemeClr val="bg1"/>
                </a:solidFill>
                <a:latin typeface="+mn-lt"/>
                <a:ea typeface="Verdana" pitchFamily="34" charset="0"/>
                <a:cs typeface="Verdana" pitchFamily="34" charset="0"/>
              </a:rPr>
            </a:br>
            <a:r>
              <a:rPr lang="de-CH" sz="5039" dirty="0">
                <a:solidFill>
                  <a:schemeClr val="bg1"/>
                </a:solidFill>
                <a:latin typeface="+mn-lt"/>
                <a:ea typeface="Verdana" pitchFamily="34" charset="0"/>
                <a:cs typeface="Verdana" pitchFamily="34" charset="0"/>
              </a:rPr>
              <a:t>     </a:t>
            </a:r>
            <a:endParaRPr lang="de-CH" sz="10078" dirty="0">
              <a:solidFill>
                <a:schemeClr val="bg1"/>
              </a:solidFill>
              <a:latin typeface="+mn-lt"/>
              <a:ea typeface="Verdana" pitchFamily="34" charset="0"/>
              <a:cs typeface="Verdana" pitchFamily="34" charset="0"/>
            </a:endParaRPr>
          </a:p>
        </p:txBody>
      </p:sp>
    </p:spTree>
    <p:extLst>
      <p:ext uri="{BB962C8B-B14F-4D97-AF65-F5344CB8AC3E}">
        <p14:creationId xmlns:p14="http://schemas.microsoft.com/office/powerpoint/2010/main" val="4134352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858A818-38BD-4EB1-9C83-091B3C729E5C}"/>
              </a:ext>
            </a:extLst>
          </p:cNvPr>
          <p:cNvSpPr txBox="1"/>
          <p:nvPr/>
        </p:nvSpPr>
        <p:spPr>
          <a:xfrm>
            <a:off x="503337" y="431304"/>
            <a:ext cx="9289032" cy="5256584"/>
          </a:xfrm>
          <a:prstGeom prst="rect">
            <a:avLst/>
          </a:prstGeom>
          <a:noFill/>
        </p:spPr>
        <p:txBody>
          <a:bodyPr wrap="square" rtlCol="0">
            <a:noAutofit/>
          </a:bodyPr>
          <a:lstStyle/>
          <a:p>
            <a:pPr>
              <a:lnSpc>
                <a:spcPts val="2400"/>
              </a:lnSpc>
            </a:pPr>
            <a:r>
              <a:rPr lang="de-DE" b="1" dirty="0">
                <a:latin typeface="Arial" panose="020B0604020202020204" pitchFamily="34" charset="0"/>
                <a:cs typeface="Arial" panose="020B0604020202020204" pitchFamily="34" charset="0"/>
              </a:rPr>
              <a:t>Potenzialgebiet Triftgletscher</a:t>
            </a:r>
          </a:p>
          <a:p>
            <a:pPr>
              <a:lnSpc>
                <a:spcPts val="2400"/>
              </a:lnSpc>
            </a:pPr>
            <a:endParaRPr lang="de-DE" sz="1600" dirty="0">
              <a:latin typeface="Arial" panose="020B0604020202020204" pitchFamily="34" charset="0"/>
              <a:cs typeface="Arial" panose="020B0604020202020204" pitchFamily="34" charset="0"/>
            </a:endParaRPr>
          </a:p>
          <a:p>
            <a:pPr marL="285750" indent="-285750">
              <a:lnSpc>
                <a:spcPts val="2400"/>
              </a:lnSpc>
              <a:buFont typeface="Wingdings" panose="05000000000000000000" pitchFamily="2" charset="2"/>
              <a:buChar char="§"/>
            </a:pPr>
            <a:r>
              <a:rPr lang="de-CH" sz="1600" dirty="0">
                <a:latin typeface="Arial" panose="020B0604020202020204" pitchFamily="34" charset="0"/>
                <a:cs typeface="Arial" panose="020B0604020202020204" pitchFamily="34" charset="0"/>
              </a:rPr>
              <a:t>Kartierung 1995: Gletscherzunge liegt bei der Klamm (ungefähr bei der heutigen Hängebrücke)</a:t>
            </a:r>
          </a:p>
          <a:p>
            <a:pPr marL="285750" indent="-285750">
              <a:lnSpc>
                <a:spcPts val="2400"/>
              </a:lnSpc>
              <a:buFont typeface="Wingdings" panose="05000000000000000000" pitchFamily="2" charset="2"/>
              <a:buChar char="§"/>
            </a:pPr>
            <a:endParaRPr lang="de-CH" sz="1600" dirty="0">
              <a:latin typeface="Arial" panose="020B0604020202020204" pitchFamily="34" charset="0"/>
              <a:cs typeface="Arial" panose="020B0604020202020204" pitchFamily="34" charset="0"/>
            </a:endParaRPr>
          </a:p>
          <a:p>
            <a:pPr marL="285750" indent="-285750">
              <a:lnSpc>
                <a:spcPts val="2400"/>
              </a:lnSpc>
              <a:buFont typeface="Wingdings" panose="05000000000000000000" pitchFamily="2" charset="2"/>
              <a:buChar char="§"/>
            </a:pPr>
            <a:r>
              <a:rPr lang="de-CH" sz="1600" dirty="0">
                <a:latin typeface="Arial" panose="020B0604020202020204" pitchFamily="34" charset="0"/>
                <a:cs typeface="Arial" panose="020B0604020202020204" pitchFamily="34" charset="0"/>
              </a:rPr>
              <a:t>Bewertung 1998: nicht nationale Bedeutung </a:t>
            </a:r>
          </a:p>
          <a:p>
            <a:pPr marL="285750" indent="-285750">
              <a:lnSpc>
                <a:spcPts val="2400"/>
              </a:lnSpc>
              <a:buFont typeface="Wingdings" panose="05000000000000000000" pitchFamily="2" charset="2"/>
              <a:buChar char="§"/>
            </a:pPr>
            <a:endParaRPr lang="de-CH" sz="1600" dirty="0">
              <a:latin typeface="Arial" panose="020B0604020202020204" pitchFamily="34" charset="0"/>
              <a:cs typeface="Arial" panose="020B0604020202020204" pitchFamily="34" charset="0"/>
            </a:endParaRPr>
          </a:p>
          <a:p>
            <a:pPr marL="285750" indent="-285750">
              <a:lnSpc>
                <a:spcPts val="2400"/>
              </a:lnSpc>
              <a:buFont typeface="Wingdings" panose="05000000000000000000" pitchFamily="2" charset="2"/>
              <a:buChar char="§"/>
            </a:pPr>
            <a:r>
              <a:rPr lang="de-CH" sz="1600" dirty="0">
                <a:latin typeface="Arial" panose="020B0604020202020204" pitchFamily="34" charset="0"/>
                <a:cs typeface="Arial" panose="020B0604020202020204" pitchFamily="34" charset="0"/>
              </a:rPr>
              <a:t>Vegetationskartierung im Auftrag der KWO 2013 (nach der IGLES-Methode, aber ohne Beurteilung der geomorphologischen Kriterien; Gletscherzunge liegt noch unterhalb der Steilstufe): es werden keine besonderen botanischen Werte festgestellt</a:t>
            </a:r>
          </a:p>
          <a:p>
            <a:pPr marL="285750" indent="-285750">
              <a:lnSpc>
                <a:spcPts val="2400"/>
              </a:lnSpc>
              <a:buFont typeface="Wingdings" panose="05000000000000000000" pitchFamily="2" charset="2"/>
              <a:buChar char="§"/>
            </a:pPr>
            <a:endParaRPr lang="de-CH" sz="1600" dirty="0">
              <a:latin typeface="Arial" panose="020B0604020202020204" pitchFamily="34" charset="0"/>
              <a:cs typeface="Arial" panose="020B0604020202020204" pitchFamily="34" charset="0"/>
            </a:endParaRPr>
          </a:p>
          <a:p>
            <a:pPr marL="285750" indent="-285750">
              <a:lnSpc>
                <a:spcPts val="2400"/>
              </a:lnSpc>
              <a:buFont typeface="Wingdings" panose="05000000000000000000" pitchFamily="2" charset="2"/>
              <a:buChar char="§"/>
            </a:pPr>
            <a:r>
              <a:rPr lang="de-CH" sz="1600" dirty="0">
                <a:latin typeface="Arial" panose="020B0604020202020204" pitchFamily="34" charset="0"/>
                <a:cs typeface="Arial" panose="020B0604020202020204" pitchFamily="34" charset="0"/>
              </a:rPr>
              <a:t>Situation 2020: Gletscherzunge hat sich weit in die Steilstufe zurückgezogen. Zwischen Steilstufe und Klamm hat sich eine vielfältige Schwemmebene entwickelt, die neu beurteilt werden sollte (v.a. auch geomorphologisch).</a:t>
            </a:r>
          </a:p>
        </p:txBody>
      </p:sp>
    </p:spTree>
    <p:extLst>
      <p:ext uri="{BB962C8B-B14F-4D97-AF65-F5344CB8AC3E}">
        <p14:creationId xmlns:p14="http://schemas.microsoft.com/office/powerpoint/2010/main" val="2758900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B45353B-59A8-410A-AE69-DFCEF7781F8F}"/>
              </a:ext>
            </a:extLst>
          </p:cNvPr>
          <p:cNvSpPr txBox="1"/>
          <p:nvPr/>
        </p:nvSpPr>
        <p:spPr>
          <a:xfrm>
            <a:off x="503337" y="431304"/>
            <a:ext cx="9648393" cy="2528897"/>
          </a:xfrm>
          <a:prstGeom prst="rect">
            <a:avLst/>
          </a:prstGeom>
          <a:noFill/>
        </p:spPr>
        <p:txBody>
          <a:bodyPr wrap="square" rtlCol="0">
            <a:spAutoFit/>
          </a:bodyPr>
          <a:lstStyle/>
          <a:p>
            <a:r>
              <a:rPr lang="de-DE" sz="1800" b="1" dirty="0">
                <a:latin typeface="Arial" panose="020B0604020202020204" pitchFamily="34" charset="0"/>
                <a:cs typeface="Arial" panose="020B0604020202020204" pitchFamily="34" charset="0"/>
              </a:rPr>
              <a:t>Bewertungskriterien IGLES</a:t>
            </a:r>
          </a:p>
          <a:p>
            <a:endParaRPr lang="de-CH" sz="1800" dirty="0">
              <a:solidFill>
                <a:srgbClr val="FF0000"/>
              </a:solidFill>
              <a:latin typeface="Arial" panose="020B0604020202020204" pitchFamily="34" charset="0"/>
              <a:cs typeface="Arial" panose="020B0604020202020204" pitchFamily="34" charset="0"/>
            </a:endParaRPr>
          </a:p>
          <a:p>
            <a:endParaRPr lang="de-CH" sz="1800" dirty="0">
              <a:solidFill>
                <a:srgbClr val="FF0000"/>
              </a:solidFill>
              <a:latin typeface="Arial" panose="020B0604020202020204" pitchFamily="34" charset="0"/>
              <a:cs typeface="Arial" panose="020B0604020202020204" pitchFamily="34" charset="0"/>
            </a:endParaRPr>
          </a:p>
          <a:p>
            <a:r>
              <a:rPr lang="de-CH" sz="1600" dirty="0">
                <a:latin typeface="Arial" panose="020B0604020202020204" pitchFamily="34" charset="0"/>
                <a:cs typeface="Arial" panose="020B0604020202020204" pitchFamily="34" charset="0"/>
              </a:rPr>
              <a:t>Es werden botanische </a:t>
            </a:r>
            <a:r>
              <a:rPr lang="de-CH" sz="1600" b="1" dirty="0">
                <a:latin typeface="Arial" panose="020B0604020202020204" pitchFamily="34" charset="0"/>
                <a:cs typeface="Arial" panose="020B0604020202020204" pitchFamily="34" charset="0"/>
              </a:rPr>
              <a:t>und</a:t>
            </a:r>
            <a:r>
              <a:rPr lang="de-CH" sz="1600" dirty="0">
                <a:latin typeface="Arial" panose="020B0604020202020204" pitchFamily="34" charset="0"/>
                <a:cs typeface="Arial" panose="020B0604020202020204" pitchFamily="34" charset="0"/>
              </a:rPr>
              <a:t> geomorphologische Kriterien bewertet.</a:t>
            </a:r>
          </a:p>
          <a:p>
            <a:pPr>
              <a:lnSpc>
                <a:spcPts val="2200"/>
              </a:lnSpc>
              <a:spcAft>
                <a:spcPts val="600"/>
              </a:spcAft>
            </a:pPr>
            <a:endParaRPr lang="de-CH" sz="1600" dirty="0">
              <a:latin typeface="Arial" panose="020B0604020202020204" pitchFamily="34" charset="0"/>
              <a:cs typeface="Arial" panose="020B0604020202020204" pitchFamily="34" charset="0"/>
            </a:endParaRPr>
          </a:p>
          <a:p>
            <a:pPr>
              <a:lnSpc>
                <a:spcPts val="2200"/>
              </a:lnSpc>
              <a:spcAft>
                <a:spcPts val="600"/>
              </a:spcAft>
            </a:pPr>
            <a:r>
              <a:rPr lang="de-CH" sz="1600" dirty="0">
                <a:latin typeface="Arial" panose="020B0604020202020204" pitchFamily="34" charset="0"/>
                <a:cs typeface="Arial" panose="020B0604020202020204" pitchFamily="34" charset="0"/>
              </a:rPr>
              <a:t>Die wichtigsten Kriterien zur Bewertung von Gletschervorfeldern:</a:t>
            </a:r>
          </a:p>
          <a:p>
            <a:pPr>
              <a:lnSpc>
                <a:spcPts val="2200"/>
              </a:lnSpc>
              <a:spcAft>
                <a:spcPts val="600"/>
              </a:spcAft>
            </a:pPr>
            <a:endParaRPr lang="de-CH" sz="1600" dirty="0">
              <a:latin typeface="Arial" panose="020B0604020202020204" pitchFamily="34" charset="0"/>
              <a:cs typeface="Arial" panose="020B0604020202020204" pitchFamily="34" charset="0"/>
            </a:endParaRPr>
          </a:p>
          <a:p>
            <a:pPr>
              <a:lnSpc>
                <a:spcPts val="2200"/>
              </a:lnSpc>
              <a:spcAft>
                <a:spcPts val="600"/>
              </a:spcAft>
            </a:pPr>
            <a:r>
              <a:rPr lang="de-CH" sz="2400" b="1" dirty="0">
                <a:latin typeface="Arial" panose="020B0604020202020204" pitchFamily="34" charset="0"/>
                <a:cs typeface="Arial" panose="020B0604020202020204" pitchFamily="34" charset="0"/>
              </a:rPr>
              <a:t>Vielfalt                          Dynamik                        Seltenheit</a:t>
            </a:r>
          </a:p>
        </p:txBody>
      </p:sp>
      <p:pic>
        <p:nvPicPr>
          <p:cNvPr id="4" name="Grafik 3">
            <a:extLst>
              <a:ext uri="{FF2B5EF4-FFF2-40B4-BE49-F238E27FC236}">
                <a16:creationId xmlns:a16="http://schemas.microsoft.com/office/drawing/2014/main" id="{9114D4E9-DD0B-4E8A-976B-3AD4A17A43B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80730" y="3095600"/>
            <a:ext cx="3063358" cy="3063358"/>
          </a:xfrm>
          <a:prstGeom prst="rect">
            <a:avLst/>
          </a:prstGeom>
        </p:spPr>
      </p:pic>
      <p:pic>
        <p:nvPicPr>
          <p:cNvPr id="5" name="Grafik 4">
            <a:extLst>
              <a:ext uri="{FF2B5EF4-FFF2-40B4-BE49-F238E27FC236}">
                <a16:creationId xmlns:a16="http://schemas.microsoft.com/office/drawing/2014/main" id="{186AA301-3D86-4BB1-9655-FFCD5B4FFFE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795854" y="3095600"/>
            <a:ext cx="3063358" cy="3063358"/>
          </a:xfrm>
          <a:prstGeom prst="rect">
            <a:avLst/>
          </a:prstGeom>
        </p:spPr>
      </p:pic>
      <p:pic>
        <p:nvPicPr>
          <p:cNvPr id="6" name="Grafik 5">
            <a:extLst>
              <a:ext uri="{FF2B5EF4-FFF2-40B4-BE49-F238E27FC236}">
                <a16:creationId xmlns:a16="http://schemas.microsoft.com/office/drawing/2014/main" id="{6A602B4A-8E6E-4626-A2D2-6D44485FB60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013453" y="3095600"/>
            <a:ext cx="3063358" cy="3063358"/>
          </a:xfrm>
          <a:prstGeom prst="rect">
            <a:avLst/>
          </a:prstGeom>
        </p:spPr>
      </p:pic>
    </p:spTree>
    <p:extLst>
      <p:ext uri="{BB962C8B-B14F-4D97-AF65-F5344CB8AC3E}">
        <p14:creationId xmlns:p14="http://schemas.microsoft.com/office/powerpoint/2010/main" val="3780340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B45353B-59A8-410A-AE69-DFCEF7781F8F}"/>
              </a:ext>
            </a:extLst>
          </p:cNvPr>
          <p:cNvSpPr txBox="1"/>
          <p:nvPr/>
        </p:nvSpPr>
        <p:spPr>
          <a:xfrm>
            <a:off x="503337" y="431304"/>
            <a:ext cx="9648393" cy="4154984"/>
          </a:xfrm>
          <a:prstGeom prst="rect">
            <a:avLst/>
          </a:prstGeom>
          <a:noFill/>
        </p:spPr>
        <p:txBody>
          <a:bodyPr wrap="square" rtlCol="0">
            <a:spAutoFit/>
          </a:bodyPr>
          <a:lstStyle/>
          <a:p>
            <a:r>
              <a:rPr lang="de-DE" sz="1800" dirty="0">
                <a:latin typeface="Arial" panose="020B0604020202020204" pitchFamily="34" charset="0"/>
                <a:cs typeface="Arial" panose="020B0604020202020204" pitchFamily="34" charset="0"/>
              </a:rPr>
              <a:t>Bewertungskriterien IGLES</a:t>
            </a:r>
          </a:p>
          <a:p>
            <a:endParaRPr lang="de-CH" dirty="0"/>
          </a:p>
          <a:p>
            <a:pPr>
              <a:lnSpc>
                <a:spcPts val="2200"/>
              </a:lnSpc>
              <a:spcAft>
                <a:spcPts val="600"/>
              </a:spcAft>
            </a:pPr>
            <a:endParaRPr lang="de-CH" sz="1600" dirty="0">
              <a:latin typeface="Arial" panose="020B0604020202020204" pitchFamily="34" charset="0"/>
              <a:cs typeface="Arial" panose="020B0604020202020204" pitchFamily="34" charset="0"/>
            </a:endParaRPr>
          </a:p>
          <a:p>
            <a:pPr marL="342900" indent="-342900">
              <a:lnSpc>
                <a:spcPts val="2200"/>
              </a:lnSpc>
              <a:spcAft>
                <a:spcPts val="600"/>
              </a:spcAft>
              <a:buAutoNum type="arabicPeriod"/>
            </a:pPr>
            <a:r>
              <a:rPr lang="de-CH" sz="1600" b="1" dirty="0">
                <a:latin typeface="Arial" panose="020B0604020202020204" pitchFamily="34" charset="0"/>
                <a:cs typeface="Arial" panose="020B0604020202020204" pitchFamily="34" charset="0"/>
              </a:rPr>
              <a:t>Vielfalt</a:t>
            </a:r>
          </a:p>
          <a:p>
            <a:pPr marL="342900" indent="-342900">
              <a:lnSpc>
                <a:spcPts val="2200"/>
              </a:lnSpc>
              <a:spcAft>
                <a:spcPts val="600"/>
              </a:spcAft>
              <a:buAutoNum type="arabicPeriod"/>
            </a:pPr>
            <a:endParaRPr lang="de-CH" sz="1600" b="1" dirty="0">
              <a:latin typeface="Arial" panose="020B0604020202020204" pitchFamily="34" charset="0"/>
              <a:cs typeface="Arial" panose="020B0604020202020204" pitchFamily="34" charset="0"/>
            </a:endParaRPr>
          </a:p>
          <a:p>
            <a:pPr>
              <a:lnSpc>
                <a:spcPts val="2200"/>
              </a:lnSpc>
              <a:spcAft>
                <a:spcPts val="600"/>
              </a:spcAft>
            </a:pPr>
            <a:r>
              <a:rPr lang="de-CH" sz="1600" dirty="0">
                <a:solidFill>
                  <a:srgbClr val="FF0000"/>
                </a:solidFill>
                <a:latin typeface="Arial" panose="020B0604020202020204" pitchFamily="34" charset="0"/>
                <a:cs typeface="Arial" panose="020B0604020202020204" pitchFamily="34" charset="0"/>
              </a:rPr>
              <a:t>Glaziale Formenvielfalt : </a:t>
            </a:r>
          </a:p>
          <a:p>
            <a:pPr marL="268288" indent="-268288">
              <a:lnSpc>
                <a:spcPts val="2200"/>
              </a:lnSpc>
              <a:spcAft>
                <a:spcPts val="600"/>
              </a:spcAft>
              <a:buFont typeface="Arial" panose="020B0604020202020204" pitchFamily="34" charset="0"/>
              <a:buChar char="•"/>
            </a:pPr>
            <a:r>
              <a:rPr lang="de-CH" sz="1600" dirty="0">
                <a:latin typeface="Arial" panose="020B0604020202020204" pitchFamily="34" charset="0"/>
                <a:cs typeface="Arial" panose="020B0604020202020204" pitchFamily="34" charset="0"/>
              </a:rPr>
              <a:t>Moränenformen: End-, Seiten-, Mittel- und Grundmoränen</a:t>
            </a:r>
          </a:p>
          <a:p>
            <a:pPr marL="268288" indent="-268288">
              <a:lnSpc>
                <a:spcPts val="2200"/>
              </a:lnSpc>
              <a:spcAft>
                <a:spcPts val="600"/>
              </a:spcAft>
              <a:buFont typeface="Arial" panose="020B0604020202020204" pitchFamily="34" charset="0"/>
              <a:buChar char="•"/>
            </a:pPr>
            <a:r>
              <a:rPr lang="de-CH" sz="1600" dirty="0">
                <a:latin typeface="Arial" panose="020B0604020202020204" pitchFamily="34" charset="0"/>
                <a:cs typeface="Arial" panose="020B0604020202020204" pitchFamily="34" charset="0"/>
              </a:rPr>
              <a:t>Strukturen: Untergrund mit kuppiger, welliger, fein- oder grobblockiger Struktur</a:t>
            </a:r>
          </a:p>
          <a:p>
            <a:pPr marL="268288" indent="-268288">
              <a:lnSpc>
                <a:spcPts val="2200"/>
              </a:lnSpc>
              <a:spcAft>
                <a:spcPts val="600"/>
              </a:spcAft>
              <a:buFont typeface="Arial" panose="020B0604020202020204" pitchFamily="34" charset="0"/>
              <a:buChar char="•"/>
            </a:pPr>
            <a:r>
              <a:rPr lang="de-CH" sz="1600" dirty="0">
                <a:latin typeface="Arial" panose="020B0604020202020204" pitchFamily="34" charset="0"/>
                <a:cs typeface="Arial" panose="020B0604020202020204" pitchFamily="34" charset="0"/>
              </a:rPr>
              <a:t>Glaziale Erosionsformen wie Gletscherschliff, Rundhöcker, Abflussrinnen</a:t>
            </a:r>
          </a:p>
          <a:p>
            <a:pPr marL="268288" indent="-268288">
              <a:lnSpc>
                <a:spcPts val="2200"/>
              </a:lnSpc>
              <a:spcAft>
                <a:spcPts val="600"/>
              </a:spcAft>
              <a:buFont typeface="Arial" panose="020B0604020202020204" pitchFamily="34" charset="0"/>
              <a:buChar char="•"/>
            </a:pPr>
            <a:r>
              <a:rPr lang="de-CH" sz="1600" dirty="0">
                <a:latin typeface="Arial" panose="020B0604020202020204" pitchFamily="34" charset="0"/>
                <a:cs typeface="Arial" panose="020B0604020202020204" pitchFamily="34" charset="0"/>
              </a:rPr>
              <a:t>Korngrössen von Schluff, Sand, Kies, Geröll bis zu grossen Blöcken. Gerundete und eckige Formen</a:t>
            </a:r>
          </a:p>
          <a:p>
            <a:pPr marL="538163" indent="-273050">
              <a:lnSpc>
                <a:spcPts val="2200"/>
              </a:lnSpc>
              <a:spcAft>
                <a:spcPts val="600"/>
              </a:spcAft>
              <a:buFont typeface="Arial" panose="020B0604020202020204" pitchFamily="34" charset="0"/>
              <a:buChar char="•"/>
            </a:pPr>
            <a:endParaRPr lang="de-CH" sz="1600" dirty="0">
              <a:latin typeface="Arial" panose="020B0604020202020204" pitchFamily="34" charset="0"/>
              <a:cs typeface="Arial" panose="020B0604020202020204" pitchFamily="34" charset="0"/>
            </a:endParaRPr>
          </a:p>
          <a:p>
            <a:pPr marL="285750" indent="-285750">
              <a:buFontTx/>
              <a:buChar char="-"/>
            </a:pPr>
            <a:endParaRPr lang="de-CH" dirty="0"/>
          </a:p>
        </p:txBody>
      </p:sp>
    </p:spTree>
    <p:extLst>
      <p:ext uri="{BB962C8B-B14F-4D97-AF65-F5344CB8AC3E}">
        <p14:creationId xmlns:p14="http://schemas.microsoft.com/office/powerpoint/2010/main" val="118349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0D89B29B-5437-483A-AA3E-B36A820B293D}"/>
              </a:ext>
            </a:extLst>
          </p:cNvPr>
          <p:cNvSpPr txBox="1"/>
          <p:nvPr/>
        </p:nvSpPr>
        <p:spPr>
          <a:xfrm>
            <a:off x="719361" y="7888"/>
            <a:ext cx="2680542" cy="349904"/>
          </a:xfrm>
          <a:prstGeom prst="rect">
            <a:avLst/>
          </a:prstGeom>
          <a:noFill/>
        </p:spPr>
        <p:txBody>
          <a:bodyPr wrap="none" rtlCol="0">
            <a:spAutoFit/>
          </a:bodyPr>
          <a:lstStyle/>
          <a:p>
            <a:pPr>
              <a:lnSpc>
                <a:spcPts val="2200"/>
              </a:lnSpc>
            </a:pPr>
            <a:r>
              <a:rPr lang="de-DE" sz="1400" dirty="0">
                <a:solidFill>
                  <a:schemeClr val="bg1"/>
                </a:solidFill>
                <a:latin typeface="Arial" panose="020B0604020202020204" pitchFamily="34" charset="0"/>
                <a:cs typeface="Arial" panose="020B0604020202020204" pitchFamily="34" charset="0"/>
              </a:rPr>
              <a:t>Formenvielfalt Geomorphologie</a:t>
            </a:r>
            <a:endParaRPr lang="de-CH" sz="1400" dirty="0">
              <a:solidFill>
                <a:schemeClr val="bg1"/>
              </a:solidFill>
            </a:endParaRPr>
          </a:p>
        </p:txBody>
      </p:sp>
      <p:pic>
        <p:nvPicPr>
          <p:cNvPr id="3" name="Grafik 2">
            <a:extLst>
              <a:ext uri="{FF2B5EF4-FFF2-40B4-BE49-F238E27FC236}">
                <a16:creationId xmlns:a16="http://schemas.microsoft.com/office/drawing/2014/main" id="{2306EFDE-6B85-49E2-9800-D7A4756673B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1369" y="362893"/>
            <a:ext cx="4859999" cy="3240000"/>
          </a:xfrm>
          <a:prstGeom prst="rect">
            <a:avLst/>
          </a:prstGeom>
        </p:spPr>
      </p:pic>
      <p:pic>
        <p:nvPicPr>
          <p:cNvPr id="5" name="Grafik 4">
            <a:extLst>
              <a:ext uri="{FF2B5EF4-FFF2-40B4-BE49-F238E27FC236}">
                <a16:creationId xmlns:a16="http://schemas.microsoft.com/office/drawing/2014/main" id="{7E467452-A611-45E7-B2CE-746CFAA7B16A}"/>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a:stretch/>
        </p:blipFill>
        <p:spPr>
          <a:xfrm>
            <a:off x="5651370" y="362893"/>
            <a:ext cx="4859515" cy="3240000"/>
          </a:xfrm>
          <a:prstGeom prst="rect">
            <a:avLst/>
          </a:prstGeom>
        </p:spPr>
      </p:pic>
      <p:pic>
        <p:nvPicPr>
          <p:cNvPr id="7" name="Grafik 6">
            <a:extLst>
              <a:ext uri="{FF2B5EF4-FFF2-40B4-BE49-F238E27FC236}">
                <a16:creationId xmlns:a16="http://schemas.microsoft.com/office/drawing/2014/main" id="{8EDEC0F0-70E3-4C76-8FEB-6B6B4C046A5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95336" y="3584082"/>
            <a:ext cx="4859999" cy="3240000"/>
          </a:xfrm>
          <a:prstGeom prst="rect">
            <a:avLst/>
          </a:prstGeom>
        </p:spPr>
      </p:pic>
      <p:pic>
        <p:nvPicPr>
          <p:cNvPr id="27" name="Grafik 26">
            <a:extLst>
              <a:ext uri="{FF2B5EF4-FFF2-40B4-BE49-F238E27FC236}">
                <a16:creationId xmlns:a16="http://schemas.microsoft.com/office/drawing/2014/main" id="{576550FB-E96F-4209-8C31-6AC6A6D3309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651882" y="3603613"/>
            <a:ext cx="4859999" cy="3240000"/>
          </a:xfrm>
          <a:prstGeom prst="rect">
            <a:avLst/>
          </a:prstGeom>
        </p:spPr>
      </p:pic>
    </p:spTree>
    <p:extLst>
      <p:ext uri="{BB962C8B-B14F-4D97-AF65-F5344CB8AC3E}">
        <p14:creationId xmlns:p14="http://schemas.microsoft.com/office/powerpoint/2010/main" val="2757166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1988E9EF-112A-40E3-B1AF-1775BD6EB1D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6451" y="504926"/>
            <a:ext cx="9926860" cy="6617907"/>
          </a:xfrm>
          <a:prstGeom prst="rect">
            <a:avLst/>
          </a:prstGeom>
        </p:spPr>
      </p:pic>
      <p:sp>
        <p:nvSpPr>
          <p:cNvPr id="11" name="Textfeld 10">
            <a:extLst>
              <a:ext uri="{FF2B5EF4-FFF2-40B4-BE49-F238E27FC236}">
                <a16:creationId xmlns:a16="http://schemas.microsoft.com/office/drawing/2014/main" id="{0D89B29B-5437-483A-AA3E-B36A820B293D}"/>
              </a:ext>
            </a:extLst>
          </p:cNvPr>
          <p:cNvSpPr txBox="1"/>
          <p:nvPr/>
        </p:nvSpPr>
        <p:spPr>
          <a:xfrm>
            <a:off x="360000" y="102486"/>
            <a:ext cx="2991525" cy="307777"/>
          </a:xfrm>
          <a:prstGeom prst="rect">
            <a:avLst/>
          </a:prstGeom>
          <a:noFill/>
        </p:spPr>
        <p:txBody>
          <a:bodyPr wrap="none" rtlCol="0">
            <a:spAutoFit/>
          </a:bodyPr>
          <a:lstStyle/>
          <a:p>
            <a:r>
              <a:rPr lang="de-CH" sz="1400" dirty="0">
                <a:solidFill>
                  <a:schemeClr val="bg1"/>
                </a:solidFill>
                <a:latin typeface="Arial" panose="020B0604020202020204" pitchFamily="34" charset="0"/>
                <a:cs typeface="Arial" panose="020B0604020202020204" pitchFamily="34" charset="0"/>
              </a:rPr>
              <a:t>Fluviale/</a:t>
            </a:r>
            <a:r>
              <a:rPr lang="de-CH" sz="1400" dirty="0" err="1">
                <a:solidFill>
                  <a:schemeClr val="bg1"/>
                </a:solidFill>
                <a:latin typeface="Arial" panose="020B0604020202020204" pitchFamily="34" charset="0"/>
                <a:cs typeface="Arial" panose="020B0604020202020204" pitchFamily="34" charset="0"/>
              </a:rPr>
              <a:t>Glazifluviale</a:t>
            </a:r>
            <a:r>
              <a:rPr lang="de-CH" sz="1400" dirty="0">
                <a:solidFill>
                  <a:schemeClr val="bg1"/>
                </a:solidFill>
                <a:latin typeface="Arial" panose="020B0604020202020204" pitchFamily="34" charset="0"/>
                <a:cs typeface="Arial" panose="020B0604020202020204" pitchFamily="34" charset="0"/>
              </a:rPr>
              <a:t> Formenvielfalt</a:t>
            </a:r>
            <a:endParaRPr lang="de-CH" sz="1400" dirty="0">
              <a:solidFill>
                <a:schemeClr val="bg1"/>
              </a:solidFill>
            </a:endParaRPr>
          </a:p>
        </p:txBody>
      </p:sp>
      <p:sp>
        <p:nvSpPr>
          <p:cNvPr id="12" name="Textfeld 11">
            <a:extLst>
              <a:ext uri="{FF2B5EF4-FFF2-40B4-BE49-F238E27FC236}">
                <a16:creationId xmlns:a16="http://schemas.microsoft.com/office/drawing/2014/main" id="{329ACEE8-77B0-42B0-87F0-9C300F034BC9}"/>
              </a:ext>
            </a:extLst>
          </p:cNvPr>
          <p:cNvSpPr txBox="1"/>
          <p:nvPr/>
        </p:nvSpPr>
        <p:spPr>
          <a:xfrm>
            <a:off x="8928273" y="3024961"/>
            <a:ext cx="576064" cy="184666"/>
          </a:xfrm>
          <a:prstGeom prst="rect">
            <a:avLst/>
          </a:prstGeom>
          <a:solidFill>
            <a:schemeClr val="bg1"/>
          </a:solidFill>
        </p:spPr>
        <p:txBody>
          <a:bodyPr wrap="square" lIns="36000" tIns="0" rIns="36000" bIns="0" rtlCol="0">
            <a:spAutoFit/>
          </a:bodyPr>
          <a:lstStyle/>
          <a:p>
            <a:r>
              <a:rPr lang="de-DE" sz="1200" dirty="0">
                <a:latin typeface="Arial" panose="020B0604020202020204" pitchFamily="34" charset="0"/>
                <a:cs typeface="Arial" panose="020B0604020202020204" pitchFamily="34" charset="0"/>
              </a:rPr>
              <a:t>Klamm</a:t>
            </a:r>
            <a:endParaRPr lang="de-CH" sz="1200" dirty="0">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8CB3B858-88AF-4453-9AA9-BCDB53F42725}"/>
              </a:ext>
            </a:extLst>
          </p:cNvPr>
          <p:cNvSpPr txBox="1"/>
          <p:nvPr/>
        </p:nvSpPr>
        <p:spPr>
          <a:xfrm>
            <a:off x="7794593" y="3673765"/>
            <a:ext cx="485608" cy="184666"/>
          </a:xfrm>
          <a:prstGeom prst="rect">
            <a:avLst/>
          </a:prstGeom>
          <a:solidFill>
            <a:schemeClr val="bg1"/>
          </a:solidFill>
        </p:spPr>
        <p:txBody>
          <a:bodyPr wrap="square" lIns="36000" tIns="0" rIns="36000" bIns="0" rtlCol="0">
            <a:spAutoFit/>
          </a:bodyPr>
          <a:lstStyle/>
          <a:p>
            <a:r>
              <a:rPr lang="de-DE" sz="1200" dirty="0">
                <a:latin typeface="Arial" panose="020B0604020202020204" pitchFamily="34" charset="0"/>
                <a:cs typeface="Arial" panose="020B0604020202020204" pitchFamily="34" charset="0"/>
              </a:rPr>
              <a:t>See</a:t>
            </a:r>
            <a:endParaRPr lang="de-CH" sz="1200" dirty="0">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DE96A9E3-4A91-4245-A20F-118598F02B00}"/>
              </a:ext>
            </a:extLst>
          </p:cNvPr>
          <p:cNvSpPr txBox="1"/>
          <p:nvPr/>
        </p:nvSpPr>
        <p:spPr>
          <a:xfrm>
            <a:off x="793929" y="4704242"/>
            <a:ext cx="692556" cy="184666"/>
          </a:xfrm>
          <a:prstGeom prst="rect">
            <a:avLst/>
          </a:prstGeom>
          <a:solidFill>
            <a:schemeClr val="bg1"/>
          </a:solidFill>
        </p:spPr>
        <p:txBody>
          <a:bodyPr wrap="square" lIns="36000" tIns="0" rIns="36000" bIns="0" rtlCol="0">
            <a:spAutoFit/>
          </a:bodyPr>
          <a:lstStyle/>
          <a:p>
            <a:r>
              <a:rPr lang="de-DE" sz="1200" dirty="0">
                <a:latin typeface="Arial" panose="020B0604020202020204" pitchFamily="34" charset="0"/>
                <a:cs typeface="Arial" panose="020B0604020202020204" pitchFamily="34" charset="0"/>
              </a:rPr>
              <a:t>Tümpel</a:t>
            </a:r>
            <a:endParaRPr lang="de-CH" sz="1200" dirty="0">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B7C66310-8AC7-49CB-AE38-981FD7AE6D4D}"/>
              </a:ext>
            </a:extLst>
          </p:cNvPr>
          <p:cNvSpPr txBox="1"/>
          <p:nvPr/>
        </p:nvSpPr>
        <p:spPr>
          <a:xfrm>
            <a:off x="2447553" y="3167608"/>
            <a:ext cx="720080" cy="184666"/>
          </a:xfrm>
          <a:prstGeom prst="rect">
            <a:avLst/>
          </a:prstGeom>
          <a:solidFill>
            <a:schemeClr val="bg1"/>
          </a:solidFill>
        </p:spPr>
        <p:txBody>
          <a:bodyPr wrap="square" lIns="36000" tIns="0" rIns="36000" bIns="0" rtlCol="0">
            <a:spAutoFit/>
          </a:bodyPr>
          <a:lstStyle/>
          <a:p>
            <a:r>
              <a:rPr lang="de-DE" sz="1200" dirty="0">
                <a:latin typeface="Arial" panose="020B0604020202020204" pitchFamily="34" charset="0"/>
                <a:cs typeface="Arial" panose="020B0604020202020204" pitchFamily="34" charset="0"/>
              </a:rPr>
              <a:t>gestreckt</a:t>
            </a:r>
            <a:endParaRPr lang="de-CH" sz="1200" dirty="0">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522DC4D6-A97C-474D-90A3-AE91B641CE4B}"/>
              </a:ext>
            </a:extLst>
          </p:cNvPr>
          <p:cNvSpPr txBox="1"/>
          <p:nvPr/>
        </p:nvSpPr>
        <p:spPr>
          <a:xfrm>
            <a:off x="3311649" y="4565742"/>
            <a:ext cx="747604" cy="184666"/>
          </a:xfrm>
          <a:prstGeom prst="rect">
            <a:avLst/>
          </a:prstGeom>
          <a:solidFill>
            <a:schemeClr val="bg1"/>
          </a:solidFill>
        </p:spPr>
        <p:txBody>
          <a:bodyPr wrap="square" lIns="36000" tIns="0" rIns="36000" bIns="0" rtlCol="0">
            <a:spAutoFit/>
          </a:bodyPr>
          <a:lstStyle/>
          <a:p>
            <a:r>
              <a:rPr lang="de-DE" sz="1200" dirty="0">
                <a:latin typeface="Arial" panose="020B0604020202020204" pitchFamily="34" charset="0"/>
                <a:cs typeface="Arial" panose="020B0604020202020204" pitchFamily="34" charset="0"/>
              </a:rPr>
              <a:t>verzweigt</a:t>
            </a:r>
            <a:endParaRPr lang="de-CH" sz="1200" dirty="0">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1B9D7BF0-6739-401B-9141-EC64507D3449}"/>
              </a:ext>
            </a:extLst>
          </p:cNvPr>
          <p:cNvSpPr txBox="1"/>
          <p:nvPr/>
        </p:nvSpPr>
        <p:spPr>
          <a:xfrm>
            <a:off x="2728954" y="6758245"/>
            <a:ext cx="864096" cy="184666"/>
          </a:xfrm>
          <a:prstGeom prst="rect">
            <a:avLst/>
          </a:prstGeom>
          <a:solidFill>
            <a:schemeClr val="bg1"/>
          </a:solidFill>
        </p:spPr>
        <p:txBody>
          <a:bodyPr wrap="square" lIns="36000" tIns="0" rIns="36000" bIns="0" rtlCol="0">
            <a:spAutoFit/>
          </a:bodyPr>
          <a:lstStyle/>
          <a:p>
            <a:r>
              <a:rPr lang="de-DE" sz="1200" dirty="0">
                <a:latin typeface="Arial" panose="020B0604020202020204" pitchFamily="34" charset="0"/>
                <a:cs typeface="Arial" panose="020B0604020202020204" pitchFamily="34" charset="0"/>
              </a:rPr>
              <a:t>Felssohle</a:t>
            </a:r>
            <a:endParaRPr lang="de-CH" sz="1200" dirty="0">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B4986974-C6E6-4271-8160-0C61908BC3EF}"/>
              </a:ext>
            </a:extLst>
          </p:cNvPr>
          <p:cNvSpPr txBox="1"/>
          <p:nvPr/>
        </p:nvSpPr>
        <p:spPr>
          <a:xfrm>
            <a:off x="4751809" y="3812264"/>
            <a:ext cx="692556" cy="184666"/>
          </a:xfrm>
          <a:prstGeom prst="rect">
            <a:avLst/>
          </a:prstGeom>
          <a:solidFill>
            <a:schemeClr val="bg1"/>
          </a:solidFill>
        </p:spPr>
        <p:txBody>
          <a:bodyPr wrap="square" lIns="36000" tIns="0" rIns="36000" bIns="0" rtlCol="0">
            <a:spAutoFit/>
          </a:bodyPr>
          <a:lstStyle/>
          <a:p>
            <a:r>
              <a:rPr lang="de-DE" sz="1200" dirty="0">
                <a:latin typeface="Arial" panose="020B0604020202020204" pitchFamily="34" charset="0"/>
                <a:cs typeface="Arial" panose="020B0604020202020204" pitchFamily="34" charset="0"/>
              </a:rPr>
              <a:t>Mäander</a:t>
            </a:r>
            <a:endParaRPr lang="de-CH" sz="1200" dirty="0">
              <a:latin typeface="Arial" panose="020B0604020202020204" pitchFamily="34" charset="0"/>
              <a:cs typeface="Arial" panose="020B0604020202020204" pitchFamily="34" charset="0"/>
            </a:endParaRPr>
          </a:p>
        </p:txBody>
      </p:sp>
      <p:sp>
        <p:nvSpPr>
          <p:cNvPr id="19" name="Textfeld 18">
            <a:extLst>
              <a:ext uri="{FF2B5EF4-FFF2-40B4-BE49-F238E27FC236}">
                <a16:creationId xmlns:a16="http://schemas.microsoft.com/office/drawing/2014/main" id="{8CB96DFB-94F0-489E-BAB7-20247728DD31}"/>
              </a:ext>
            </a:extLst>
          </p:cNvPr>
          <p:cNvSpPr txBox="1"/>
          <p:nvPr/>
        </p:nvSpPr>
        <p:spPr>
          <a:xfrm>
            <a:off x="2763109" y="5658449"/>
            <a:ext cx="747600" cy="184666"/>
          </a:xfrm>
          <a:prstGeom prst="rect">
            <a:avLst/>
          </a:prstGeom>
          <a:solidFill>
            <a:schemeClr val="bg1"/>
          </a:solidFill>
        </p:spPr>
        <p:txBody>
          <a:bodyPr wrap="square" lIns="36000" tIns="0" rIns="36000" bIns="0" rtlCol="0">
            <a:spAutoFit/>
          </a:bodyPr>
          <a:lstStyle/>
          <a:p>
            <a:r>
              <a:rPr lang="de-DE" sz="1200" dirty="0">
                <a:latin typeface="Arial" panose="020B0604020202020204" pitchFamily="34" charset="0"/>
                <a:cs typeface="Arial" panose="020B0604020202020204" pitchFamily="34" charset="0"/>
              </a:rPr>
              <a:t>Kaskade</a:t>
            </a:r>
            <a:endParaRPr lang="de-CH" sz="1200" dirty="0">
              <a:latin typeface="Arial" panose="020B0604020202020204" pitchFamily="34" charset="0"/>
              <a:cs typeface="Arial" panose="020B0604020202020204" pitchFamily="34" charset="0"/>
            </a:endParaRPr>
          </a:p>
        </p:txBody>
      </p:sp>
      <p:sp>
        <p:nvSpPr>
          <p:cNvPr id="20" name="Textfeld 19">
            <a:extLst>
              <a:ext uri="{FF2B5EF4-FFF2-40B4-BE49-F238E27FC236}">
                <a16:creationId xmlns:a16="http://schemas.microsoft.com/office/drawing/2014/main" id="{5E8EE6E9-3E0B-4FA4-93DD-EE43ECC4983A}"/>
              </a:ext>
            </a:extLst>
          </p:cNvPr>
          <p:cNvSpPr txBox="1"/>
          <p:nvPr/>
        </p:nvSpPr>
        <p:spPr>
          <a:xfrm>
            <a:off x="8037397" y="2087488"/>
            <a:ext cx="1826980" cy="184666"/>
          </a:xfrm>
          <a:prstGeom prst="rect">
            <a:avLst/>
          </a:prstGeom>
          <a:solidFill>
            <a:schemeClr val="bg1"/>
          </a:solidFill>
        </p:spPr>
        <p:txBody>
          <a:bodyPr wrap="square" lIns="36000" tIns="0" rIns="36000" bIns="0" rtlCol="0">
            <a:spAutoFit/>
          </a:bodyPr>
          <a:lstStyle/>
          <a:p>
            <a:r>
              <a:rPr lang="de-DE" sz="1200" dirty="0">
                <a:latin typeface="Arial" panose="020B0604020202020204" pitchFamily="34" charset="0"/>
                <a:cs typeface="Arial" panose="020B0604020202020204" pitchFamily="34" charset="0"/>
              </a:rPr>
              <a:t>Schlucht (</a:t>
            </a:r>
            <a:r>
              <a:rPr lang="de-DE" sz="1200" dirty="0" err="1">
                <a:latin typeface="Arial" panose="020B0604020202020204" pitchFamily="34" charset="0"/>
                <a:cs typeface="Arial" panose="020B0604020202020204" pitchFamily="34" charset="0"/>
              </a:rPr>
              <a:t>Graaggilamm</a:t>
            </a:r>
            <a:r>
              <a:rPr lang="de-DE" sz="1200" dirty="0">
                <a:latin typeface="Arial" panose="020B0604020202020204" pitchFamily="34" charset="0"/>
                <a:cs typeface="Arial" panose="020B0604020202020204" pitchFamily="34" charset="0"/>
              </a:rPr>
              <a:t>)</a:t>
            </a:r>
            <a:endParaRPr lang="de-CH" sz="1200" dirty="0">
              <a:latin typeface="Arial" panose="020B0604020202020204" pitchFamily="34" charset="0"/>
              <a:cs typeface="Arial" panose="020B0604020202020204" pitchFamily="34" charset="0"/>
            </a:endParaRPr>
          </a:p>
        </p:txBody>
      </p:sp>
      <p:cxnSp>
        <p:nvCxnSpPr>
          <p:cNvPr id="26" name="Gerade Verbindung mit Pfeil 25">
            <a:extLst>
              <a:ext uri="{FF2B5EF4-FFF2-40B4-BE49-F238E27FC236}">
                <a16:creationId xmlns:a16="http://schemas.microsoft.com/office/drawing/2014/main" id="{ED882875-0F02-45B8-ACCD-9712E4BEC3A6}"/>
              </a:ext>
            </a:extLst>
          </p:cNvPr>
          <p:cNvCxnSpPr>
            <a:cxnSpLocks/>
          </p:cNvCxnSpPr>
          <p:nvPr/>
        </p:nvCxnSpPr>
        <p:spPr>
          <a:xfrm flipH="1">
            <a:off x="8208193" y="2272154"/>
            <a:ext cx="216024" cy="582365"/>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8E318D23-30DD-4209-A6C3-D74949F6999B}"/>
              </a:ext>
            </a:extLst>
          </p:cNvPr>
          <p:cNvCxnSpPr>
            <a:cxnSpLocks/>
            <a:stCxn id="12" idx="1"/>
          </p:cNvCxnSpPr>
          <p:nvPr/>
        </p:nvCxnSpPr>
        <p:spPr>
          <a:xfrm flipH="1">
            <a:off x="8568233" y="3117294"/>
            <a:ext cx="360040" cy="18881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DF2FF5E4-3748-42A9-A378-3F2370102229}"/>
              </a:ext>
            </a:extLst>
          </p:cNvPr>
          <p:cNvCxnSpPr>
            <a:cxnSpLocks/>
          </p:cNvCxnSpPr>
          <p:nvPr/>
        </p:nvCxnSpPr>
        <p:spPr>
          <a:xfrm>
            <a:off x="5327873" y="3996930"/>
            <a:ext cx="360040" cy="466822"/>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a:extLst>
              <a:ext uri="{FF2B5EF4-FFF2-40B4-BE49-F238E27FC236}">
                <a16:creationId xmlns:a16="http://schemas.microsoft.com/office/drawing/2014/main" id="{2E7E8583-DFB9-4213-9FD0-E63A82C078AB}"/>
              </a:ext>
            </a:extLst>
          </p:cNvPr>
          <p:cNvCxnSpPr>
            <a:cxnSpLocks/>
            <a:stCxn id="15" idx="2"/>
          </p:cNvCxnSpPr>
          <p:nvPr/>
        </p:nvCxnSpPr>
        <p:spPr>
          <a:xfrm flipH="1">
            <a:off x="2663577" y="3352274"/>
            <a:ext cx="144016" cy="321491"/>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967EB4E3-DD34-4CC8-ACDE-AF3B802811C1}"/>
              </a:ext>
            </a:extLst>
          </p:cNvPr>
          <p:cNvCxnSpPr>
            <a:cxnSpLocks/>
          </p:cNvCxnSpPr>
          <p:nvPr/>
        </p:nvCxnSpPr>
        <p:spPr>
          <a:xfrm flipH="1">
            <a:off x="935385" y="4888908"/>
            <a:ext cx="72008" cy="43894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E1EF46E7-E06F-47EB-B7A2-2B85501B6AE4}"/>
              </a:ext>
            </a:extLst>
          </p:cNvPr>
          <p:cNvCxnSpPr>
            <a:cxnSpLocks/>
          </p:cNvCxnSpPr>
          <p:nvPr/>
        </p:nvCxnSpPr>
        <p:spPr>
          <a:xfrm>
            <a:off x="3973483" y="4750408"/>
            <a:ext cx="692556" cy="32316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Gerade Verbindung mit Pfeil 39">
            <a:extLst>
              <a:ext uri="{FF2B5EF4-FFF2-40B4-BE49-F238E27FC236}">
                <a16:creationId xmlns:a16="http://schemas.microsoft.com/office/drawing/2014/main" id="{FE61EAD3-3979-43C6-B5E6-BD792ABD474F}"/>
              </a:ext>
            </a:extLst>
          </p:cNvPr>
          <p:cNvCxnSpPr>
            <a:cxnSpLocks/>
          </p:cNvCxnSpPr>
          <p:nvPr/>
        </p:nvCxnSpPr>
        <p:spPr>
          <a:xfrm flipH="1">
            <a:off x="3311649" y="5843115"/>
            <a:ext cx="72008" cy="492845"/>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5DF5428E-9D72-4EFB-BB6F-503FFCEF13DA}"/>
              </a:ext>
            </a:extLst>
          </p:cNvPr>
          <p:cNvCxnSpPr>
            <a:cxnSpLocks/>
          </p:cNvCxnSpPr>
          <p:nvPr/>
        </p:nvCxnSpPr>
        <p:spPr>
          <a:xfrm flipV="1">
            <a:off x="2951609" y="6399848"/>
            <a:ext cx="72008" cy="358397"/>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265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617A9D-3AB4-42CF-9C6C-F0CDBD43DB4B}"/>
              </a:ext>
            </a:extLst>
          </p:cNvPr>
          <p:cNvSpPr>
            <a:spLocks noGrp="1"/>
          </p:cNvSpPr>
          <p:nvPr>
            <p:ph type="title"/>
          </p:nvPr>
        </p:nvSpPr>
        <p:spPr>
          <a:xfrm>
            <a:off x="287313" y="431304"/>
            <a:ext cx="9314796" cy="552061"/>
          </a:xfrm>
        </p:spPr>
        <p:txBody>
          <a:bodyPr>
            <a:normAutofit fontScale="90000"/>
          </a:bodyPr>
          <a:lstStyle/>
          <a:p>
            <a:r>
              <a:rPr lang="de-DE" sz="1600" dirty="0">
                <a:solidFill>
                  <a:schemeClr val="bg1"/>
                </a:solidFill>
                <a:latin typeface="Arial" panose="020B0604020202020204" pitchFamily="34" charset="0"/>
                <a:cs typeface="Arial" panose="020B0604020202020204" pitchFamily="34" charset="0"/>
              </a:rPr>
              <a:t>Vielfalt Gewässer: Wasserfall, Kaskade, Mäander, See, Schlucht   </a:t>
            </a:r>
            <a:br>
              <a:rPr lang="de-DE"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D4DAB795-FC38-49AC-90DE-EC4F491A258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9407" y="1092468"/>
            <a:ext cx="3099732" cy="4649599"/>
          </a:xfrm>
          <a:prstGeom prst="rect">
            <a:avLst/>
          </a:prstGeom>
        </p:spPr>
      </p:pic>
      <p:pic>
        <p:nvPicPr>
          <p:cNvPr id="6" name="Grafik 5">
            <a:extLst>
              <a:ext uri="{FF2B5EF4-FFF2-40B4-BE49-F238E27FC236}">
                <a16:creationId xmlns:a16="http://schemas.microsoft.com/office/drawing/2014/main" id="{3F604C6C-2301-4E3F-AA50-C7A5D3D5F99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743697" y="1079375"/>
            <a:ext cx="3106761" cy="4660141"/>
          </a:xfrm>
          <a:prstGeom prst="rect">
            <a:avLst/>
          </a:prstGeom>
        </p:spPr>
      </p:pic>
      <p:pic>
        <p:nvPicPr>
          <p:cNvPr id="8" name="Grafik 7">
            <a:extLst>
              <a:ext uri="{FF2B5EF4-FFF2-40B4-BE49-F238E27FC236}">
                <a16:creationId xmlns:a16="http://schemas.microsoft.com/office/drawing/2014/main" id="{1988E9EF-112A-40E3-B1AF-1775BD6EB1D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185015" y="1089917"/>
            <a:ext cx="3099733" cy="4649599"/>
          </a:xfrm>
          <a:prstGeom prst="rect">
            <a:avLst/>
          </a:prstGeom>
        </p:spPr>
      </p:pic>
    </p:spTree>
    <p:extLst>
      <p:ext uri="{BB962C8B-B14F-4D97-AF65-F5344CB8AC3E}">
        <p14:creationId xmlns:p14="http://schemas.microsoft.com/office/powerpoint/2010/main" val="1304593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B45353B-59A8-410A-AE69-DFCEF7781F8F}"/>
              </a:ext>
            </a:extLst>
          </p:cNvPr>
          <p:cNvSpPr txBox="1"/>
          <p:nvPr/>
        </p:nvSpPr>
        <p:spPr>
          <a:xfrm>
            <a:off x="647353" y="431304"/>
            <a:ext cx="9793088" cy="4490204"/>
          </a:xfrm>
          <a:prstGeom prst="rect">
            <a:avLst/>
          </a:prstGeom>
          <a:noFill/>
        </p:spPr>
        <p:txBody>
          <a:bodyPr wrap="square" rtlCol="0">
            <a:spAutoFit/>
          </a:bodyPr>
          <a:lstStyle/>
          <a:p>
            <a:r>
              <a:rPr lang="de-DE" sz="1800" dirty="0">
                <a:latin typeface="Arial" panose="020B0604020202020204" pitchFamily="34" charset="0"/>
                <a:cs typeface="Arial" panose="020B0604020202020204" pitchFamily="34" charset="0"/>
              </a:rPr>
              <a:t>Bewertungskriterien IGLES</a:t>
            </a:r>
          </a:p>
          <a:p>
            <a:endParaRPr lang="de-CH" dirty="0"/>
          </a:p>
          <a:p>
            <a:endParaRPr lang="de-CH" dirty="0"/>
          </a:p>
          <a:p>
            <a:pPr>
              <a:lnSpc>
                <a:spcPts val="2200"/>
              </a:lnSpc>
              <a:spcAft>
                <a:spcPts val="600"/>
              </a:spcAft>
            </a:pPr>
            <a:r>
              <a:rPr lang="de-CH" sz="1600" b="1" dirty="0">
                <a:latin typeface="Arial" panose="020B0604020202020204" pitchFamily="34" charset="0"/>
                <a:cs typeface="Arial" panose="020B0604020202020204" pitchFamily="34" charset="0"/>
              </a:rPr>
              <a:t>1. Vielfalt</a:t>
            </a:r>
          </a:p>
          <a:p>
            <a:pPr marL="538163" indent="-273050">
              <a:lnSpc>
                <a:spcPts val="2200"/>
              </a:lnSpc>
              <a:spcAft>
                <a:spcPts val="600"/>
              </a:spcAft>
              <a:buFont typeface="Arial" panose="020B0604020202020204" pitchFamily="34" charset="0"/>
              <a:buChar char="•"/>
            </a:pPr>
            <a:endParaRPr lang="de-CH" sz="1600" dirty="0">
              <a:latin typeface="Arial" panose="020B0604020202020204" pitchFamily="34" charset="0"/>
              <a:cs typeface="Arial" panose="020B0604020202020204" pitchFamily="34" charset="0"/>
            </a:endParaRPr>
          </a:p>
          <a:p>
            <a:pPr>
              <a:lnSpc>
                <a:spcPts val="2200"/>
              </a:lnSpc>
              <a:spcAft>
                <a:spcPts val="600"/>
              </a:spcAft>
            </a:pPr>
            <a:r>
              <a:rPr lang="de-CH" sz="1600" dirty="0">
                <a:solidFill>
                  <a:srgbClr val="FF0000"/>
                </a:solidFill>
                <a:latin typeface="Arial" panose="020B0604020202020204" pitchFamily="34" charset="0"/>
                <a:cs typeface="Arial" panose="020B0604020202020204" pitchFamily="34" charset="0"/>
              </a:rPr>
              <a:t>Vielfalt an Lebensräumen (Vegetation)</a:t>
            </a:r>
          </a:p>
          <a:p>
            <a:pPr marL="268288" indent="-268288">
              <a:lnSpc>
                <a:spcPts val="2200"/>
              </a:lnSpc>
              <a:spcAft>
                <a:spcPts val="600"/>
              </a:spcAft>
              <a:buFont typeface="Arial" panose="020B0604020202020204" pitchFamily="34" charset="0"/>
              <a:buChar char="•"/>
            </a:pPr>
            <a:endParaRPr lang="de-CH" sz="1600" dirty="0">
              <a:latin typeface="Arial" panose="020B0604020202020204" pitchFamily="34" charset="0"/>
              <a:cs typeface="Arial" panose="020B0604020202020204" pitchFamily="34" charset="0"/>
            </a:endParaRPr>
          </a:p>
          <a:p>
            <a:pPr marL="285750" indent="-285750">
              <a:lnSpc>
                <a:spcPts val="2200"/>
              </a:lnSpc>
              <a:spcAft>
                <a:spcPts val="1200"/>
              </a:spcAft>
              <a:buFont typeface="Wingdings" panose="05000000000000000000" pitchFamily="2" charset="2"/>
              <a:buChar char="§"/>
            </a:pPr>
            <a:r>
              <a:rPr lang="de-CH" sz="1600" dirty="0">
                <a:latin typeface="Arial" panose="020B0604020202020204" pitchFamily="34" charset="0"/>
                <a:cs typeface="Arial" panose="020B0604020202020204" pitchFamily="34" charset="0"/>
              </a:rPr>
              <a:t>Vielfalt an Formen und Standortbedingungen ist Grundlage für eine grosse Zahl an unterschiedlichen Lebensräumen</a:t>
            </a:r>
          </a:p>
          <a:p>
            <a:pPr marL="285750" indent="-285750">
              <a:lnSpc>
                <a:spcPts val="2200"/>
              </a:lnSpc>
              <a:spcAft>
                <a:spcPts val="1200"/>
              </a:spcAft>
              <a:buFont typeface="Wingdings" panose="05000000000000000000" pitchFamily="2" charset="2"/>
              <a:buChar char="§"/>
            </a:pPr>
            <a:r>
              <a:rPr lang="de-CH" sz="1600" dirty="0">
                <a:latin typeface="Arial" panose="020B0604020202020204" pitchFamily="34" charset="0"/>
                <a:cs typeface="Arial" panose="020B0604020202020204" pitchFamily="34" charset="0"/>
              </a:rPr>
              <a:t>Der </a:t>
            </a:r>
            <a:r>
              <a:rPr lang="de-CH" sz="1600" dirty="0" err="1">
                <a:latin typeface="Arial" panose="020B0604020202020204" pitchFamily="34" charset="0"/>
                <a:cs typeface="Arial" panose="020B0604020202020204" pitchFamily="34" charset="0"/>
              </a:rPr>
              <a:t>Kartierschlüssel</a:t>
            </a:r>
            <a:r>
              <a:rPr lang="de-CH" sz="1600" dirty="0">
                <a:latin typeface="Arial" panose="020B0604020202020204" pitchFamily="34" charset="0"/>
                <a:cs typeface="Arial" panose="020B0604020202020204" pitchFamily="34" charset="0"/>
              </a:rPr>
              <a:t> umfasst ein breites Spektrum von rund </a:t>
            </a:r>
            <a:r>
              <a:rPr lang="de-CH" sz="1600" dirty="0">
                <a:solidFill>
                  <a:srgbClr val="FF0000"/>
                </a:solidFill>
                <a:latin typeface="Arial" panose="020B0604020202020204" pitchFamily="34" charset="0"/>
                <a:cs typeface="Arial" panose="020B0604020202020204" pitchFamily="34" charset="0"/>
              </a:rPr>
              <a:t>50 verschiedenen Pflanzengesellschaften</a:t>
            </a:r>
            <a:endParaRPr lang="de-CH" sz="1600" dirty="0">
              <a:latin typeface="Arial" panose="020B0604020202020204" pitchFamily="34" charset="0"/>
              <a:cs typeface="Arial" panose="020B0604020202020204" pitchFamily="34" charset="0"/>
            </a:endParaRPr>
          </a:p>
          <a:p>
            <a:pPr marL="285750" indent="-285750">
              <a:lnSpc>
                <a:spcPts val="2200"/>
              </a:lnSpc>
              <a:spcAft>
                <a:spcPts val="1200"/>
              </a:spcAft>
              <a:buFont typeface="Wingdings" panose="05000000000000000000" pitchFamily="2" charset="2"/>
              <a:buChar char="§"/>
            </a:pPr>
            <a:r>
              <a:rPr lang="de-CH" sz="1600" dirty="0">
                <a:latin typeface="Arial" panose="020B0604020202020204" pitchFamily="34" charset="0"/>
                <a:cs typeface="Arial" panose="020B0604020202020204" pitchFamily="34" charset="0"/>
              </a:rPr>
              <a:t>Die Lebensräume sind oft auf engem Raum </a:t>
            </a:r>
            <a:r>
              <a:rPr lang="de-CH" sz="1600" dirty="0">
                <a:solidFill>
                  <a:srgbClr val="FF0000"/>
                </a:solidFill>
                <a:latin typeface="Arial" panose="020B0604020202020204" pitchFamily="34" charset="0"/>
                <a:cs typeface="Arial" panose="020B0604020202020204" pitchFamily="34" charset="0"/>
              </a:rPr>
              <a:t>mosaikartig verzahnt</a:t>
            </a:r>
            <a:endParaRPr lang="de-CH" sz="1600" dirty="0">
              <a:latin typeface="Arial" panose="020B0604020202020204" pitchFamily="34" charset="0"/>
              <a:cs typeface="Arial" panose="020B0604020202020204" pitchFamily="34" charset="0"/>
            </a:endParaRPr>
          </a:p>
          <a:p>
            <a:pPr marL="285750" indent="-285750">
              <a:lnSpc>
                <a:spcPts val="2200"/>
              </a:lnSpc>
              <a:spcAft>
                <a:spcPts val="1200"/>
              </a:spcAft>
              <a:buFont typeface="Wingdings" panose="05000000000000000000" pitchFamily="2" charset="2"/>
              <a:buChar char="§"/>
            </a:pPr>
            <a:r>
              <a:rPr lang="de-CH" sz="1600" dirty="0">
                <a:solidFill>
                  <a:srgbClr val="FF0000"/>
                </a:solidFill>
                <a:latin typeface="Arial" panose="020B0604020202020204" pitchFamily="34" charset="0"/>
                <a:cs typeface="Arial" panose="020B0604020202020204" pitchFamily="34" charset="0"/>
              </a:rPr>
              <a:t>Sukzession</a:t>
            </a:r>
            <a:r>
              <a:rPr lang="de-CH" sz="1600" dirty="0">
                <a:latin typeface="Arial" panose="020B0604020202020204" pitchFamily="34" charset="0"/>
                <a:cs typeface="Arial" panose="020B0604020202020204" pitchFamily="34" charset="0"/>
              </a:rPr>
              <a:t> mit Pflanzengesellschaften in unterschiedlichem Entwicklungsstand zwischen Gletscherzunge und 1850er-Endmoräne (Sukzession von Pionier- bis zu Waldvegetation)</a:t>
            </a:r>
          </a:p>
        </p:txBody>
      </p:sp>
    </p:spTree>
    <p:extLst>
      <p:ext uri="{BB962C8B-B14F-4D97-AF65-F5344CB8AC3E}">
        <p14:creationId xmlns:p14="http://schemas.microsoft.com/office/powerpoint/2010/main" val="337260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DF9CBB5-3879-46EC-B32C-FB9EE37C13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247806"/>
            <a:ext cx="5154332" cy="6703700"/>
          </a:xfrm>
          <a:prstGeom prst="rect">
            <a:avLst/>
          </a:prstGeom>
        </p:spPr>
      </p:pic>
      <p:pic>
        <p:nvPicPr>
          <p:cNvPr id="6" name="Grafik 5">
            <a:extLst>
              <a:ext uri="{FF2B5EF4-FFF2-40B4-BE49-F238E27FC236}">
                <a16:creationId xmlns:a16="http://schemas.microsoft.com/office/drawing/2014/main" id="{32866A70-CA19-4BDD-B769-5C9E94BA5C0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184000" y="-36000"/>
            <a:ext cx="5154333" cy="7036632"/>
          </a:xfrm>
          <a:prstGeom prst="rect">
            <a:avLst/>
          </a:prstGeom>
        </p:spPr>
      </p:pic>
    </p:spTree>
    <p:extLst>
      <p:ext uri="{BB962C8B-B14F-4D97-AF65-F5344CB8AC3E}">
        <p14:creationId xmlns:p14="http://schemas.microsoft.com/office/powerpoint/2010/main" val="233442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B45353B-59A8-410A-AE69-DFCEF7781F8F}"/>
              </a:ext>
            </a:extLst>
          </p:cNvPr>
          <p:cNvSpPr txBox="1"/>
          <p:nvPr/>
        </p:nvSpPr>
        <p:spPr>
          <a:xfrm>
            <a:off x="647353" y="431304"/>
            <a:ext cx="9504377" cy="5996513"/>
          </a:xfrm>
          <a:prstGeom prst="rect">
            <a:avLst/>
          </a:prstGeom>
          <a:noFill/>
        </p:spPr>
        <p:txBody>
          <a:bodyPr wrap="square" rtlCol="0">
            <a:spAutoFit/>
          </a:bodyPr>
          <a:lstStyle/>
          <a:p>
            <a:r>
              <a:rPr lang="de-DE" sz="1800" dirty="0">
                <a:latin typeface="Arial" panose="020B0604020202020204" pitchFamily="34" charset="0"/>
                <a:cs typeface="Arial" panose="020B0604020202020204" pitchFamily="34" charset="0"/>
              </a:rPr>
              <a:t>Bewertungskriterien IGLES</a:t>
            </a:r>
          </a:p>
          <a:p>
            <a:endParaRPr lang="de-DE" sz="1800" b="1" dirty="0">
              <a:latin typeface="Arial" panose="020B0604020202020204" pitchFamily="34" charset="0"/>
              <a:cs typeface="Arial" panose="020B0604020202020204" pitchFamily="34" charset="0"/>
            </a:endParaRPr>
          </a:p>
          <a:p>
            <a:endParaRPr lang="de-CH" dirty="0"/>
          </a:p>
          <a:p>
            <a:pPr>
              <a:lnSpc>
                <a:spcPts val="2200"/>
              </a:lnSpc>
              <a:spcAft>
                <a:spcPts val="600"/>
              </a:spcAft>
            </a:pPr>
            <a:r>
              <a:rPr lang="de-CH" sz="1600" b="1" dirty="0">
                <a:latin typeface="Arial" panose="020B0604020202020204" pitchFamily="34" charset="0"/>
                <a:cs typeface="Arial" panose="020B0604020202020204" pitchFamily="34" charset="0"/>
              </a:rPr>
              <a:t>2. Dynamik</a:t>
            </a:r>
          </a:p>
          <a:p>
            <a:pPr>
              <a:lnSpc>
                <a:spcPts val="2200"/>
              </a:lnSpc>
              <a:spcAft>
                <a:spcPts val="600"/>
              </a:spcAft>
            </a:pPr>
            <a:endParaRPr lang="de-CH" sz="1600" dirty="0">
              <a:latin typeface="Arial" panose="020B0604020202020204" pitchFamily="34" charset="0"/>
              <a:cs typeface="Arial" panose="020B0604020202020204" pitchFamily="34" charset="0"/>
            </a:endParaRPr>
          </a:p>
          <a:p>
            <a:pPr marL="285750" indent="-285750">
              <a:lnSpc>
                <a:spcPts val="2200"/>
              </a:lnSpc>
              <a:spcAft>
                <a:spcPts val="600"/>
              </a:spcAft>
              <a:buFont typeface="Wingdings" panose="05000000000000000000" pitchFamily="2" charset="2"/>
              <a:buChar char="§"/>
            </a:pPr>
            <a:r>
              <a:rPr lang="de-CH" sz="1600" dirty="0">
                <a:latin typeface="Arial" panose="020B0604020202020204" pitchFamily="34" charset="0"/>
                <a:cs typeface="Arial" panose="020B0604020202020204" pitchFamily="34" charset="0"/>
              </a:rPr>
              <a:t>Gletschervorfelder sind instabile, sich verändernde Lebensräume.</a:t>
            </a:r>
          </a:p>
          <a:p>
            <a:pPr marL="285750" indent="-285750">
              <a:lnSpc>
                <a:spcPts val="2200"/>
              </a:lnSpc>
              <a:spcAft>
                <a:spcPts val="600"/>
              </a:spcAft>
              <a:buFont typeface="Wingdings" panose="05000000000000000000" pitchFamily="2" charset="2"/>
              <a:buChar char="§"/>
            </a:pPr>
            <a:r>
              <a:rPr lang="de-CH" sz="1600" dirty="0">
                <a:latin typeface="Arial" panose="020B0604020202020204" pitchFamily="34" charset="0"/>
                <a:cs typeface="Arial" panose="020B0604020202020204" pitchFamily="34" charset="0"/>
              </a:rPr>
              <a:t>Glaziale und fluviale Prozesse wie Erosion, Transport, Umlagerung und Ablagerung sind dauernd im Gang.</a:t>
            </a:r>
          </a:p>
          <a:p>
            <a:pPr marL="285750" indent="-285750">
              <a:lnSpc>
                <a:spcPts val="2200"/>
              </a:lnSpc>
              <a:spcAft>
                <a:spcPts val="600"/>
              </a:spcAft>
              <a:buFont typeface="Wingdings" panose="05000000000000000000" pitchFamily="2" charset="2"/>
              <a:buChar char="§"/>
            </a:pPr>
            <a:r>
              <a:rPr lang="de-CH" sz="1600" dirty="0">
                <a:latin typeface="Arial" panose="020B0604020202020204" pitchFamily="34" charset="0"/>
                <a:cs typeface="Arial" panose="020B0604020202020204" pitchFamily="34" charset="0"/>
              </a:rPr>
              <a:t>Besonders gross ist die Gewässerdynamik </a:t>
            </a:r>
          </a:p>
          <a:p>
            <a:pPr marL="554037" indent="-285750">
              <a:lnSpc>
                <a:spcPts val="2200"/>
              </a:lnSpc>
              <a:spcAft>
                <a:spcPts val="600"/>
              </a:spcAft>
              <a:buFont typeface="Wingdings" panose="05000000000000000000" pitchFamily="2" charset="2"/>
              <a:buChar char="§"/>
            </a:pPr>
            <a:r>
              <a:rPr lang="de-CH" sz="1600" dirty="0">
                <a:latin typeface="Arial" panose="020B0604020202020204" pitchFamily="34" charset="0"/>
                <a:cs typeface="Arial" panose="020B0604020202020204" pitchFamily="34" charset="0"/>
              </a:rPr>
              <a:t>stark schwankender Jahres- und Tagesgang des Abflusses</a:t>
            </a:r>
          </a:p>
          <a:p>
            <a:pPr marL="554037" indent="-285750">
              <a:lnSpc>
                <a:spcPts val="2200"/>
              </a:lnSpc>
              <a:spcAft>
                <a:spcPts val="600"/>
              </a:spcAft>
              <a:buFont typeface="Wingdings" panose="05000000000000000000" pitchFamily="2" charset="2"/>
              <a:buChar char="§"/>
            </a:pPr>
            <a:r>
              <a:rPr lang="de-CH" sz="1600" dirty="0">
                <a:latin typeface="Arial" panose="020B0604020202020204" pitchFamily="34" charset="0"/>
                <a:cs typeface="Arial" panose="020B0604020202020204" pitchFamily="34" charset="0"/>
              </a:rPr>
              <a:t>regelmässige Überflutung und wieder Trockenfallen von Flussterrassen</a:t>
            </a:r>
          </a:p>
          <a:p>
            <a:pPr marL="554037" indent="-285750">
              <a:lnSpc>
                <a:spcPts val="2200"/>
              </a:lnSpc>
              <a:spcAft>
                <a:spcPts val="600"/>
              </a:spcAft>
              <a:buFont typeface="Wingdings" panose="05000000000000000000" pitchFamily="2" charset="2"/>
              <a:buChar char="§"/>
            </a:pPr>
            <a:r>
              <a:rPr lang="de-CH" sz="1600" dirty="0">
                <a:latin typeface="Arial" panose="020B0604020202020204" pitchFamily="34" charset="0"/>
                <a:cs typeface="Arial" panose="020B0604020202020204" pitchFamily="34" charset="0"/>
              </a:rPr>
              <a:t>wechselnde Abflussrinnen, </a:t>
            </a:r>
            <a:r>
              <a:rPr lang="de-CH" sz="1600" dirty="0" err="1">
                <a:latin typeface="Arial" panose="020B0604020202020204" pitchFamily="34" charset="0"/>
                <a:cs typeface="Arial" panose="020B0604020202020204" pitchFamily="34" charset="0"/>
              </a:rPr>
              <a:t>Altläufe</a:t>
            </a:r>
            <a:endParaRPr lang="de-CH" sz="1600" dirty="0">
              <a:latin typeface="Arial" panose="020B0604020202020204" pitchFamily="34" charset="0"/>
              <a:cs typeface="Arial" panose="020B0604020202020204" pitchFamily="34" charset="0"/>
            </a:endParaRPr>
          </a:p>
          <a:p>
            <a:pPr marL="285750" indent="-285750">
              <a:lnSpc>
                <a:spcPts val="2200"/>
              </a:lnSpc>
              <a:spcAft>
                <a:spcPts val="600"/>
              </a:spcAft>
              <a:buFont typeface="Wingdings" panose="05000000000000000000" pitchFamily="2" charset="2"/>
              <a:buChar char="§"/>
            </a:pPr>
            <a:r>
              <a:rPr lang="de-CH" sz="1600" dirty="0">
                <a:latin typeface="Arial" panose="020B0604020202020204" pitchFamily="34" charset="0"/>
                <a:cs typeface="Arial" panose="020B0604020202020204" pitchFamily="34" charset="0"/>
              </a:rPr>
              <a:t>Die stetigen Veränderungen bewirken auch eine Dynamik bei den Lebensräumen, indem die ungestörte Sukzession bis zu reifen Pflanzengesellschaften unterbrochen wird und immer wieder neu beginnen kann.</a:t>
            </a:r>
          </a:p>
          <a:p>
            <a:pPr marL="285750" indent="-285750">
              <a:lnSpc>
                <a:spcPts val="2200"/>
              </a:lnSpc>
              <a:spcAft>
                <a:spcPts val="600"/>
              </a:spcAft>
              <a:buFont typeface="Wingdings" panose="05000000000000000000" pitchFamily="2" charset="2"/>
              <a:buChar char="§"/>
            </a:pPr>
            <a:endParaRPr lang="de-CH" sz="1600" dirty="0">
              <a:latin typeface="Arial" panose="020B0604020202020204" pitchFamily="34" charset="0"/>
              <a:cs typeface="Arial" panose="020B0604020202020204" pitchFamily="34" charset="0"/>
            </a:endParaRPr>
          </a:p>
          <a:p>
            <a:pPr>
              <a:lnSpc>
                <a:spcPts val="2200"/>
              </a:lnSpc>
              <a:spcAft>
                <a:spcPts val="600"/>
              </a:spcAft>
            </a:pPr>
            <a:endParaRPr lang="de-CH" sz="1600" dirty="0">
              <a:latin typeface="Arial" panose="020B0604020202020204" pitchFamily="34" charset="0"/>
              <a:cs typeface="Arial" panose="020B0604020202020204" pitchFamily="34" charset="0"/>
            </a:endParaRPr>
          </a:p>
          <a:p>
            <a:pPr marL="285750" indent="-285750">
              <a:buFontTx/>
              <a:buChar char="-"/>
            </a:pPr>
            <a:endParaRPr lang="de-CH" dirty="0"/>
          </a:p>
        </p:txBody>
      </p:sp>
    </p:spTree>
    <p:extLst>
      <p:ext uri="{BB962C8B-B14F-4D97-AF65-F5344CB8AC3E}">
        <p14:creationId xmlns:p14="http://schemas.microsoft.com/office/powerpoint/2010/main" val="3020280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B45353B-59A8-410A-AE69-DFCEF7781F8F}"/>
              </a:ext>
            </a:extLst>
          </p:cNvPr>
          <p:cNvSpPr txBox="1"/>
          <p:nvPr/>
        </p:nvSpPr>
        <p:spPr>
          <a:xfrm>
            <a:off x="647353" y="431304"/>
            <a:ext cx="9721080" cy="2900025"/>
          </a:xfrm>
          <a:prstGeom prst="rect">
            <a:avLst/>
          </a:prstGeom>
          <a:noFill/>
        </p:spPr>
        <p:txBody>
          <a:bodyPr wrap="square" rtlCol="0">
            <a:spAutoFit/>
          </a:bodyPr>
          <a:lstStyle/>
          <a:p>
            <a:r>
              <a:rPr lang="de-DE" sz="1800" dirty="0">
                <a:latin typeface="Arial" panose="020B0604020202020204" pitchFamily="34" charset="0"/>
                <a:cs typeface="Arial" panose="020B0604020202020204" pitchFamily="34" charset="0"/>
              </a:rPr>
              <a:t>Bewertungskriterien IGLES</a:t>
            </a:r>
          </a:p>
          <a:p>
            <a:endParaRPr lang="de-DE" b="1" dirty="0">
              <a:latin typeface="Arial" panose="020B0604020202020204" pitchFamily="34" charset="0"/>
              <a:cs typeface="Arial" panose="020B0604020202020204" pitchFamily="34" charset="0"/>
            </a:endParaRPr>
          </a:p>
          <a:p>
            <a:endParaRPr lang="de-CH" dirty="0"/>
          </a:p>
          <a:p>
            <a:pPr>
              <a:lnSpc>
                <a:spcPts val="2200"/>
              </a:lnSpc>
              <a:spcAft>
                <a:spcPts val="600"/>
              </a:spcAft>
            </a:pPr>
            <a:r>
              <a:rPr lang="de-CH" sz="1600" b="1" dirty="0">
                <a:latin typeface="Arial" panose="020B0604020202020204" pitchFamily="34" charset="0"/>
                <a:cs typeface="Arial" panose="020B0604020202020204" pitchFamily="34" charset="0"/>
              </a:rPr>
              <a:t>3. Seltenheit</a:t>
            </a:r>
            <a:endParaRPr lang="de-CH" sz="1600" dirty="0">
              <a:latin typeface="Arial" panose="020B0604020202020204" pitchFamily="34" charset="0"/>
              <a:cs typeface="Arial" panose="020B0604020202020204" pitchFamily="34" charset="0"/>
            </a:endParaRPr>
          </a:p>
          <a:p>
            <a:pPr marL="285750" indent="-285750">
              <a:lnSpc>
                <a:spcPts val="2200"/>
              </a:lnSpc>
              <a:spcAft>
                <a:spcPts val="600"/>
              </a:spcAft>
              <a:buFont typeface="Wingdings" panose="05000000000000000000" pitchFamily="2" charset="2"/>
              <a:buChar char="§"/>
            </a:pPr>
            <a:r>
              <a:rPr lang="de-CH" sz="1600" dirty="0">
                <a:latin typeface="Arial" panose="020B0604020202020204" pitchFamily="34" charset="0"/>
                <a:cs typeface="Arial" panose="020B0604020202020204" pitchFamily="34" charset="0"/>
              </a:rPr>
              <a:t>In Gletschervorfeldern kommen seltene Pflanzengesellschaften und Pflanzenarten vor.</a:t>
            </a:r>
          </a:p>
          <a:p>
            <a:pPr marL="285750" indent="-285750">
              <a:lnSpc>
                <a:spcPts val="2200"/>
              </a:lnSpc>
              <a:spcAft>
                <a:spcPts val="600"/>
              </a:spcAft>
              <a:buFont typeface="Wingdings" panose="05000000000000000000" pitchFamily="2" charset="2"/>
              <a:buChar char="§"/>
            </a:pPr>
            <a:r>
              <a:rPr lang="de-CH" sz="1600" dirty="0">
                <a:latin typeface="Arial" panose="020B0604020202020204" pitchFamily="34" charset="0"/>
                <a:cs typeface="Arial" panose="020B0604020202020204" pitchFamily="34" charset="0"/>
              </a:rPr>
              <a:t>Beispiel: alpine </a:t>
            </a:r>
            <a:r>
              <a:rPr lang="de-CH" sz="1600" dirty="0">
                <a:solidFill>
                  <a:srgbClr val="FF0000"/>
                </a:solidFill>
                <a:latin typeface="Arial" panose="020B0604020202020204" pitchFamily="34" charset="0"/>
                <a:cs typeface="Arial" panose="020B0604020202020204" pitchFamily="34" charset="0"/>
              </a:rPr>
              <a:t>Schwemmufergesellschaften</a:t>
            </a:r>
            <a:r>
              <a:rPr lang="de-CH" sz="1600" dirty="0">
                <a:latin typeface="Arial" panose="020B0604020202020204" pitchFamily="34" charset="0"/>
                <a:cs typeface="Arial" panose="020B0604020202020204" pitchFamily="34" charset="0"/>
              </a:rPr>
              <a:t>, in der Schweiz nur noch an wenigen Standorten, sind auf ungestörte Gletscherbäche mit schwankendem Wasserstand angewiesen. </a:t>
            </a:r>
          </a:p>
          <a:p>
            <a:pPr marL="271463">
              <a:lnSpc>
                <a:spcPts val="2200"/>
              </a:lnSpc>
              <a:spcAft>
                <a:spcPts val="600"/>
              </a:spcAft>
            </a:pPr>
            <a:r>
              <a:rPr lang="de-CH" sz="1600" dirty="0">
                <a:latin typeface="Arial" panose="020B0604020202020204" pitchFamily="34" charset="0"/>
                <a:cs typeface="Arial" panose="020B0604020202020204" pitchFamily="34" charset="0"/>
              </a:rPr>
              <a:t>In Schwemmufergesellschaften kommen seltene und gefährdete Arten wie die </a:t>
            </a:r>
            <a:r>
              <a:rPr lang="de-CH" sz="1600" dirty="0">
                <a:solidFill>
                  <a:srgbClr val="FF0000"/>
                </a:solidFill>
                <a:latin typeface="Arial" panose="020B0604020202020204" pitchFamily="34" charset="0"/>
                <a:cs typeface="Arial" panose="020B0604020202020204" pitchFamily="34" charset="0"/>
              </a:rPr>
              <a:t>Zweifarbige Segge </a:t>
            </a:r>
            <a:r>
              <a:rPr lang="de-CH" sz="1600" dirty="0">
                <a:latin typeface="Arial" panose="020B0604020202020204" pitchFamily="34" charset="0"/>
                <a:cs typeface="Arial" panose="020B0604020202020204" pitchFamily="34" charset="0"/>
              </a:rPr>
              <a:t>vor. </a:t>
            </a:r>
            <a:endParaRPr lang="de-DE" sz="1600" dirty="0">
              <a:latin typeface="Arial" panose="020B0604020202020204" pitchFamily="34" charset="0"/>
              <a:cs typeface="Arial" panose="020B0604020202020204" pitchFamily="34" charset="0"/>
            </a:endParaRPr>
          </a:p>
          <a:p>
            <a:pPr marL="285750" indent="-285750">
              <a:lnSpc>
                <a:spcPts val="2200"/>
              </a:lnSpc>
              <a:spcAft>
                <a:spcPts val="600"/>
              </a:spcAft>
              <a:buFont typeface="Wingdings" panose="05000000000000000000" pitchFamily="2" charset="2"/>
              <a:buChar char="§"/>
            </a:pPr>
            <a:r>
              <a:rPr lang="de-DE" sz="1600" dirty="0">
                <a:latin typeface="Arial" panose="020B0604020202020204" pitchFamily="34" charset="0"/>
                <a:cs typeface="Arial" panose="020B0604020202020204" pitchFamily="34" charset="0"/>
              </a:rPr>
              <a:t>Im Triftgebiet fehlt die Zweifarbige Segge.</a:t>
            </a:r>
            <a:endParaRPr lang="de-CH" sz="1600" dirty="0">
              <a:latin typeface="Arial" panose="020B0604020202020204" pitchFamily="34" charset="0"/>
              <a:cs typeface="Arial" panose="020B0604020202020204" pitchFamily="34" charset="0"/>
            </a:endParaRPr>
          </a:p>
        </p:txBody>
      </p:sp>
      <p:pic>
        <p:nvPicPr>
          <p:cNvPr id="8" name="Grafik 7">
            <a:extLst>
              <a:ext uri="{FF2B5EF4-FFF2-40B4-BE49-F238E27FC236}">
                <a16:creationId xmlns:a16="http://schemas.microsoft.com/office/drawing/2014/main" id="{A4B86544-1516-4348-BD65-29A2D0C226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4446" y="3527648"/>
            <a:ext cx="4985435" cy="3323161"/>
          </a:xfrm>
          <a:prstGeom prst="rect">
            <a:avLst/>
          </a:prstGeom>
        </p:spPr>
      </p:pic>
      <p:pic>
        <p:nvPicPr>
          <p:cNvPr id="10" name="Grafik 9">
            <a:extLst>
              <a:ext uri="{FF2B5EF4-FFF2-40B4-BE49-F238E27FC236}">
                <a16:creationId xmlns:a16="http://schemas.microsoft.com/office/drawing/2014/main" id="{0A19C364-5EE5-4441-9F80-4F1D86E32C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15905" y="3527648"/>
            <a:ext cx="4985435" cy="3323623"/>
          </a:xfrm>
          <a:prstGeom prst="rect">
            <a:avLst/>
          </a:prstGeom>
        </p:spPr>
      </p:pic>
    </p:spTree>
    <p:extLst>
      <p:ext uri="{BB962C8B-B14F-4D97-AF65-F5344CB8AC3E}">
        <p14:creationId xmlns:p14="http://schemas.microsoft.com/office/powerpoint/2010/main" val="627896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BF730A4-921B-490F-9DD6-36450D0D24D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8" y="-1"/>
            <a:ext cx="10798969" cy="7199312"/>
          </a:xfrm>
          <a:prstGeom prst="rect">
            <a:avLst/>
          </a:prstGeom>
        </p:spPr>
      </p:pic>
      <p:sp>
        <p:nvSpPr>
          <p:cNvPr id="2" name="Titel 1"/>
          <p:cNvSpPr>
            <a:spLocks noGrp="1"/>
          </p:cNvSpPr>
          <p:nvPr>
            <p:ph type="title"/>
          </p:nvPr>
        </p:nvSpPr>
        <p:spPr>
          <a:xfrm>
            <a:off x="1858402" y="1110503"/>
            <a:ext cx="4782573" cy="1468647"/>
          </a:xfrm>
        </p:spPr>
        <p:txBody>
          <a:bodyPr>
            <a:normAutofit fontScale="90000"/>
          </a:bodyPr>
          <a:lstStyle/>
          <a:p>
            <a:pPr algn="ctr">
              <a:lnSpc>
                <a:spcPct val="150000"/>
              </a:lnSpc>
            </a:pPr>
            <a:r>
              <a:rPr lang="de-CH" sz="10078" dirty="0">
                <a:solidFill>
                  <a:schemeClr val="bg1"/>
                </a:solidFill>
                <a:latin typeface="+mn-lt"/>
                <a:ea typeface="Verdana" pitchFamily="34" charset="0"/>
                <a:cs typeface="Arial" panose="020B0604020202020204" pitchFamily="34" charset="0"/>
              </a:rPr>
              <a:t>Trift</a:t>
            </a:r>
            <a:br>
              <a:rPr lang="de-CH" sz="10078" dirty="0">
                <a:solidFill>
                  <a:schemeClr val="bg1"/>
                </a:solidFill>
                <a:latin typeface="+mn-lt"/>
                <a:ea typeface="Verdana" pitchFamily="34" charset="0"/>
                <a:cs typeface="Verdana" pitchFamily="34" charset="0"/>
              </a:rPr>
            </a:br>
            <a:br>
              <a:rPr lang="de-CH" sz="5039" dirty="0">
                <a:solidFill>
                  <a:schemeClr val="bg1"/>
                </a:solidFill>
                <a:latin typeface="+mn-lt"/>
                <a:ea typeface="Verdana" pitchFamily="34" charset="0"/>
                <a:cs typeface="Verdana" pitchFamily="34" charset="0"/>
              </a:rPr>
            </a:br>
            <a:r>
              <a:rPr lang="de-CH" sz="5039" dirty="0">
                <a:solidFill>
                  <a:schemeClr val="bg1"/>
                </a:solidFill>
                <a:latin typeface="+mn-lt"/>
                <a:ea typeface="Verdana" pitchFamily="34" charset="0"/>
                <a:cs typeface="Verdana" pitchFamily="34" charset="0"/>
              </a:rPr>
              <a:t>     </a:t>
            </a:r>
            <a:endParaRPr lang="de-CH" sz="10078" dirty="0">
              <a:solidFill>
                <a:schemeClr val="bg1"/>
              </a:solidFill>
              <a:latin typeface="+mn-lt"/>
              <a:ea typeface="Verdana" pitchFamily="34" charset="0"/>
              <a:cs typeface="Verdana" pitchFamily="34" charset="0"/>
            </a:endParaRPr>
          </a:p>
        </p:txBody>
      </p:sp>
      <p:sp>
        <p:nvSpPr>
          <p:cNvPr id="5" name="Textfeld 4">
            <a:extLst>
              <a:ext uri="{FF2B5EF4-FFF2-40B4-BE49-F238E27FC236}">
                <a16:creationId xmlns:a16="http://schemas.microsoft.com/office/drawing/2014/main" id="{9C83FB01-5BB8-4D42-A720-FB29EE719700}"/>
              </a:ext>
            </a:extLst>
          </p:cNvPr>
          <p:cNvSpPr txBox="1"/>
          <p:nvPr/>
        </p:nvSpPr>
        <p:spPr>
          <a:xfrm>
            <a:off x="575345" y="5687888"/>
            <a:ext cx="5401732" cy="1200329"/>
          </a:xfrm>
          <a:prstGeom prst="rect">
            <a:avLst/>
          </a:prstGeom>
          <a:noFill/>
        </p:spPr>
        <p:txBody>
          <a:bodyPr wrap="square">
            <a:spAutoFit/>
          </a:bodyPr>
          <a:lstStyle/>
          <a:p>
            <a:r>
              <a:rPr lang="de-CH" sz="3600" b="1" dirty="0">
                <a:solidFill>
                  <a:schemeClr val="bg1"/>
                </a:solidFill>
                <a:latin typeface="+mj-lt"/>
                <a:ea typeface="Verdana" pitchFamily="34" charset="0"/>
                <a:cs typeface="Arial" panose="020B0604020202020204" pitchFamily="34" charset="0"/>
              </a:rPr>
              <a:t>Eine fast unberührte Wildnis </a:t>
            </a:r>
            <a:br>
              <a:rPr lang="de-CH" sz="3600" b="1" dirty="0">
                <a:solidFill>
                  <a:schemeClr val="bg1"/>
                </a:solidFill>
                <a:latin typeface="+mj-lt"/>
                <a:ea typeface="Verdana" pitchFamily="34" charset="0"/>
                <a:cs typeface="Arial" panose="020B0604020202020204" pitchFamily="34" charset="0"/>
              </a:rPr>
            </a:br>
            <a:r>
              <a:rPr lang="de-CH" sz="3600" b="1" dirty="0">
                <a:solidFill>
                  <a:schemeClr val="bg1"/>
                </a:solidFill>
                <a:latin typeface="+mj-lt"/>
                <a:ea typeface="Verdana" pitchFamily="34" charset="0"/>
                <a:cs typeface="Arial" panose="020B0604020202020204" pitchFamily="34" charset="0"/>
              </a:rPr>
              <a:t>im Berner Oberland</a:t>
            </a:r>
            <a:endParaRPr lang="de-CH" sz="36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1644680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39C6CFE-943B-4964-9E5F-6527C27F6FF5}"/>
              </a:ext>
            </a:extLst>
          </p:cNvPr>
          <p:cNvSpPr txBox="1"/>
          <p:nvPr/>
        </p:nvSpPr>
        <p:spPr>
          <a:xfrm>
            <a:off x="647353" y="503312"/>
            <a:ext cx="5832648" cy="6032421"/>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Entwicklungen seit 1998</a:t>
            </a:r>
          </a:p>
          <a:p>
            <a:endParaRPr lang="de-DE"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e-DE" sz="1600" dirty="0">
                <a:latin typeface="Arial" panose="020B0604020202020204" pitchFamily="34" charset="0"/>
                <a:cs typeface="Arial" panose="020B0604020202020204" pitchFamily="34" charset="0"/>
              </a:rPr>
              <a:t>2003 bis 2005 </a:t>
            </a:r>
            <a:r>
              <a:rPr lang="de-DE" sz="1600" dirty="0">
                <a:solidFill>
                  <a:srgbClr val="FF0000"/>
                </a:solidFill>
                <a:latin typeface="Arial" panose="020B0604020202020204" pitchFamily="34" charset="0"/>
                <a:cs typeface="Arial" panose="020B0604020202020204" pitchFamily="34" charset="0"/>
              </a:rPr>
              <a:t>Erstaufnahme der Vegetation </a:t>
            </a:r>
            <a:r>
              <a:rPr lang="de-DE" sz="1600" dirty="0">
                <a:latin typeface="Arial" panose="020B0604020202020204" pitchFamily="34" charset="0"/>
                <a:cs typeface="Arial" panose="020B0604020202020204" pitchFamily="34" charset="0"/>
              </a:rPr>
              <a:t>in den nationalen Objekten als Grundlage für Erfolgskontrolle und Umsetzung</a:t>
            </a:r>
            <a:endParaRPr lang="de-CH"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de-CH"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e-CH" sz="1600" dirty="0">
                <a:latin typeface="Arial" panose="020B0604020202020204" pitchFamily="34" charset="0"/>
                <a:cs typeface="Arial" panose="020B0604020202020204" pitchFamily="34" charset="0"/>
              </a:rPr>
              <a:t>Seit 2011 </a:t>
            </a:r>
            <a:r>
              <a:rPr lang="de-CH" sz="1600" dirty="0">
                <a:solidFill>
                  <a:srgbClr val="FF0000"/>
                </a:solidFill>
                <a:latin typeface="Arial" panose="020B0604020202020204" pitchFamily="34" charset="0"/>
                <a:cs typeface="Arial" panose="020B0604020202020204" pitchFamily="34" charset="0"/>
              </a:rPr>
              <a:t>Monitoring durch die WSL </a:t>
            </a:r>
            <a:r>
              <a:rPr lang="de-CH" sz="1600" dirty="0">
                <a:latin typeface="Arial" panose="020B0604020202020204" pitchFamily="34" charset="0"/>
                <a:cs typeface="Arial" panose="020B0604020202020204" pitchFamily="34" charset="0"/>
              </a:rPr>
              <a:t>(BAFU-Projekt WBS Wirkungskontrolle Biotopschutz), um den Zustand der Gletschervorfelder zu überwachen.</a:t>
            </a:r>
          </a:p>
          <a:p>
            <a:pPr marL="285750" indent="-285750">
              <a:buFont typeface="Wingdings" panose="05000000000000000000" pitchFamily="2" charset="2"/>
              <a:buChar char="§"/>
            </a:pPr>
            <a:endParaRPr lang="de-CH"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e-CH" sz="1600" dirty="0">
                <a:solidFill>
                  <a:srgbClr val="FF0000"/>
                </a:solidFill>
                <a:latin typeface="Arial" panose="020B0604020202020204" pitchFamily="34" charset="0"/>
                <a:cs typeface="Arial" panose="020B0604020202020204" pitchFamily="34" charset="0"/>
              </a:rPr>
              <a:t>Veränderungen in den nationalen Objekten </a:t>
            </a:r>
            <a:r>
              <a:rPr lang="de-CH" sz="1600" dirty="0">
                <a:latin typeface="Arial" panose="020B0604020202020204" pitchFamily="34" charset="0"/>
                <a:cs typeface="Arial" panose="020B0604020202020204" pitchFamily="34" charset="0"/>
              </a:rPr>
              <a:t>in den letzten 20 Jahren: Vergrösserung der Objektperimeter durch Gletscherrückgang. Dieses Neuland wird provisorisch durch eine Verordnung geschützt.</a:t>
            </a:r>
          </a:p>
          <a:p>
            <a:pPr marL="285750" indent="-285750">
              <a:buFont typeface="Wingdings" panose="05000000000000000000" pitchFamily="2" charset="2"/>
              <a:buChar char="§"/>
            </a:pPr>
            <a:endParaRPr lang="de-CH"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e-CH" sz="1600" dirty="0">
                <a:solidFill>
                  <a:srgbClr val="FF0000"/>
                </a:solidFill>
                <a:latin typeface="Arial" panose="020B0604020202020204" pitchFamily="34" charset="0"/>
                <a:cs typeface="Arial" panose="020B0604020202020204" pitchFamily="34" charset="0"/>
              </a:rPr>
              <a:t>Bedeutende Veränderungen in den Potenzialgebieten seit 1998</a:t>
            </a:r>
            <a:r>
              <a:rPr lang="de-CH" sz="1600" dirty="0">
                <a:latin typeface="Arial" panose="020B0604020202020204" pitchFamily="34" charset="0"/>
                <a:cs typeface="Arial" panose="020B0604020202020204" pitchFamily="34" charset="0"/>
              </a:rPr>
              <a:t>. Beispiel: </a:t>
            </a:r>
            <a:r>
              <a:rPr lang="de-CH" sz="1600" dirty="0" err="1">
                <a:latin typeface="Arial" panose="020B0604020202020204" pitchFamily="34" charset="0"/>
                <a:cs typeface="Arial" panose="020B0604020202020204" pitchFamily="34" charset="0"/>
              </a:rPr>
              <a:t>Unteraargletscher</a:t>
            </a:r>
            <a:r>
              <a:rPr lang="de-CH" sz="1600" dirty="0">
                <a:latin typeface="Arial" panose="020B0604020202020204" pitchFamily="34" charset="0"/>
                <a:cs typeface="Arial" panose="020B0604020202020204" pitchFamily="34" charset="0"/>
              </a:rPr>
              <a:t> (durch die geplante Erhöhung der Grimsel-Staumauer bedroht).</a:t>
            </a:r>
          </a:p>
          <a:p>
            <a:pPr marL="265113"/>
            <a:endParaRPr lang="de-CH" sz="1600" dirty="0">
              <a:latin typeface="Arial" panose="020B0604020202020204" pitchFamily="34" charset="0"/>
              <a:cs typeface="Arial" panose="020B0604020202020204" pitchFamily="34" charset="0"/>
            </a:endParaRPr>
          </a:p>
          <a:p>
            <a:pPr marL="271463" indent="-271463">
              <a:buFont typeface="Wingdings" panose="05000000000000000000" pitchFamily="2" charset="2"/>
              <a:buChar char="§"/>
            </a:pPr>
            <a:r>
              <a:rPr lang="de-CH" sz="1600" dirty="0">
                <a:solidFill>
                  <a:srgbClr val="FF0000"/>
                </a:solidFill>
                <a:latin typeface="Arial" panose="020B0604020202020204" pitchFamily="34" charset="0"/>
                <a:cs typeface="Arial" panose="020B0604020202020204" pitchFamily="34" charset="0"/>
              </a:rPr>
              <a:t>2020: </a:t>
            </a:r>
            <a:r>
              <a:rPr lang="de-CH" sz="1600" dirty="0">
                <a:latin typeface="Arial" panose="020B0604020202020204" pitchFamily="34" charset="0"/>
                <a:cs typeface="Arial" panose="020B0604020202020204" pitchFamily="34" charset="0"/>
              </a:rPr>
              <a:t>Das BAFU hat Handlungsbedarf erkannt und eine systematische Neuaufnahme von Potenzialgebieten geplant. Aufgrund des grossen </a:t>
            </a:r>
            <a:r>
              <a:rPr lang="de-CH" sz="1600" dirty="0">
                <a:solidFill>
                  <a:srgbClr val="FF0000"/>
                </a:solidFill>
                <a:latin typeface="Arial" panose="020B0604020202020204" pitchFamily="34" charset="0"/>
                <a:cs typeface="Arial" panose="020B0604020202020204" pitchFamily="34" charset="0"/>
              </a:rPr>
              <a:t>Konfliktpotenzials</a:t>
            </a:r>
            <a:r>
              <a:rPr lang="de-CH" sz="1600" dirty="0">
                <a:latin typeface="Arial" panose="020B0604020202020204" pitchFamily="34" charset="0"/>
                <a:cs typeface="Arial" panose="020B0604020202020204" pitchFamily="34" charset="0"/>
              </a:rPr>
              <a:t> (Interessen der Wasserkraftnutzung) ist aber das Vorgehen sistiert.</a:t>
            </a:r>
          </a:p>
        </p:txBody>
      </p:sp>
      <p:pic>
        <p:nvPicPr>
          <p:cNvPr id="4" name="Grafik 3">
            <a:extLst>
              <a:ext uri="{FF2B5EF4-FFF2-40B4-BE49-F238E27FC236}">
                <a16:creationId xmlns:a16="http://schemas.microsoft.com/office/drawing/2014/main" id="{D8523752-CD17-4CC4-955C-2F044B027A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4056" y="529373"/>
            <a:ext cx="3352563" cy="3070283"/>
          </a:xfrm>
          <a:prstGeom prst="rect">
            <a:avLst/>
          </a:prstGeom>
        </p:spPr>
      </p:pic>
      <p:pic>
        <p:nvPicPr>
          <p:cNvPr id="12" name="Grafik 11">
            <a:extLst>
              <a:ext uri="{FF2B5EF4-FFF2-40B4-BE49-F238E27FC236}">
                <a16:creationId xmlns:a16="http://schemas.microsoft.com/office/drawing/2014/main" id="{6259BD92-1A25-499F-B884-5696E9D276C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57265" y="3909141"/>
            <a:ext cx="3379354" cy="2733522"/>
          </a:xfrm>
          <a:prstGeom prst="rect">
            <a:avLst/>
          </a:prstGeom>
        </p:spPr>
      </p:pic>
    </p:spTree>
    <p:extLst>
      <p:ext uri="{BB962C8B-B14F-4D97-AF65-F5344CB8AC3E}">
        <p14:creationId xmlns:p14="http://schemas.microsoft.com/office/powerpoint/2010/main" val="1621207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39C6CFE-943B-4964-9E5F-6527C27F6FF5}"/>
              </a:ext>
            </a:extLst>
          </p:cNvPr>
          <p:cNvSpPr txBox="1"/>
          <p:nvPr/>
        </p:nvSpPr>
        <p:spPr>
          <a:xfrm>
            <a:off x="647353" y="503312"/>
            <a:ext cx="9577064" cy="5786199"/>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Entwicklungen seit 1998</a:t>
            </a:r>
          </a:p>
          <a:p>
            <a:endParaRPr lang="de-DE"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e-DE" sz="1600" dirty="0">
                <a:latin typeface="Arial" panose="020B0604020202020204" pitchFamily="34" charset="0"/>
                <a:cs typeface="Arial" panose="020B0604020202020204" pitchFamily="34" charset="0"/>
              </a:rPr>
              <a:t>In den Gletschervorfeldern von nationaler Bedeutung wurde 2003 bis 2005 als Grundlage für die Erfolgskontrolle eine </a:t>
            </a:r>
            <a:r>
              <a:rPr lang="de-DE" sz="1600" dirty="0">
                <a:solidFill>
                  <a:srgbClr val="FF0000"/>
                </a:solidFill>
                <a:latin typeface="Arial" panose="020B0604020202020204" pitchFamily="34" charset="0"/>
                <a:cs typeface="Arial" panose="020B0604020202020204" pitchFamily="34" charset="0"/>
              </a:rPr>
              <a:t>Erstaufnahme der Vegetation </a:t>
            </a:r>
            <a:r>
              <a:rPr lang="de-DE" sz="1600" dirty="0">
                <a:latin typeface="Arial" panose="020B0604020202020204" pitchFamily="34" charset="0"/>
                <a:cs typeface="Arial" panose="020B0604020202020204" pitchFamily="34" charset="0"/>
              </a:rPr>
              <a:t>gemacht (siehe map.geo.admin.ch/Geokatalog Natur- und Landschaftsschutz/</a:t>
            </a:r>
            <a:r>
              <a:rPr lang="de-CH" sz="1600" dirty="0">
                <a:latin typeface="Arial" panose="020B0604020202020204" pitchFamily="34" charset="0"/>
                <a:cs typeface="Arial" panose="020B0604020202020204" pitchFamily="34" charset="0"/>
              </a:rPr>
              <a:t>Vegetation alpine Auen). </a:t>
            </a:r>
          </a:p>
          <a:p>
            <a:pPr marL="285750" indent="-285750">
              <a:buFont typeface="Wingdings" panose="05000000000000000000" pitchFamily="2" charset="2"/>
              <a:buChar char="§"/>
            </a:pPr>
            <a:endParaRPr lang="de-CH"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e-CH" sz="1600" dirty="0">
                <a:latin typeface="Arial" panose="020B0604020202020204" pitchFamily="34" charset="0"/>
                <a:cs typeface="Arial" panose="020B0604020202020204" pitchFamily="34" charset="0"/>
              </a:rPr>
              <a:t>Seit 2011 wird in einigen nationalen Objekten ein </a:t>
            </a:r>
            <a:r>
              <a:rPr lang="de-CH" sz="1600" dirty="0">
                <a:solidFill>
                  <a:srgbClr val="FF0000"/>
                </a:solidFill>
                <a:latin typeface="Arial" panose="020B0604020202020204" pitchFamily="34" charset="0"/>
                <a:cs typeface="Arial" panose="020B0604020202020204" pitchFamily="34" charset="0"/>
              </a:rPr>
              <a:t>Monitoring durch die WSL </a:t>
            </a:r>
            <a:r>
              <a:rPr lang="de-CH" sz="1600" dirty="0">
                <a:latin typeface="Arial" panose="020B0604020202020204" pitchFamily="34" charset="0"/>
                <a:cs typeface="Arial" panose="020B0604020202020204" pitchFamily="34" charset="0"/>
              </a:rPr>
              <a:t>durchgeführt (BAFU-Projekt WBS Wirkungskontrolle Biotopschutz), um den Zustand der Gletschervorfelder zu überwachen. Zu den Auengebieten liegen noch keine aussagekräftigen Resultate vor.</a:t>
            </a:r>
          </a:p>
          <a:p>
            <a:pPr marL="285750" indent="-285750">
              <a:buFont typeface="Wingdings" panose="05000000000000000000" pitchFamily="2" charset="2"/>
              <a:buChar char="§"/>
            </a:pPr>
            <a:endParaRPr lang="de-CH"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e-CH" sz="1600" dirty="0">
                <a:latin typeface="Arial" panose="020B0604020202020204" pitchFamily="34" charset="0"/>
                <a:cs typeface="Arial" panose="020B0604020202020204" pitchFamily="34" charset="0"/>
              </a:rPr>
              <a:t>In den letzten 20 Jahren haben sich die nationalen Objekte durch den Gletscherrückzug stark verändert – die Objektperimeter haben sich vergrössert. Für dieses Problem gibt es eine juristische Lösung: das </a:t>
            </a:r>
            <a:r>
              <a:rPr lang="de-CH" sz="1600" dirty="0">
                <a:solidFill>
                  <a:srgbClr val="FF0000"/>
                </a:solidFill>
                <a:latin typeface="Arial" panose="020B0604020202020204" pitchFamily="34" charset="0"/>
                <a:cs typeface="Arial" panose="020B0604020202020204" pitchFamily="34" charset="0"/>
              </a:rPr>
              <a:t>Neuland wird vorsorglich in einer Verordnung geschützt</a:t>
            </a:r>
            <a:r>
              <a:rPr lang="de-CH" sz="1600" dirty="0">
                <a:latin typeface="Arial" panose="020B0604020202020204" pitchFamily="34" charset="0"/>
                <a:cs typeface="Arial" panose="020B0604020202020204" pitchFamily="34" charset="0"/>
              </a:rPr>
              <a:t>, bis der Objektperimeter im Rahmen einer Biotop-Revision angepasst werden kann.</a:t>
            </a:r>
          </a:p>
          <a:p>
            <a:pPr marL="285750" indent="-285750">
              <a:buFont typeface="Wingdings" panose="05000000000000000000" pitchFamily="2" charset="2"/>
              <a:buChar char="§"/>
            </a:pPr>
            <a:endParaRPr lang="de-CH"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e-CH" sz="1600" dirty="0">
                <a:solidFill>
                  <a:srgbClr val="FF0000"/>
                </a:solidFill>
                <a:latin typeface="Arial" panose="020B0604020202020204" pitchFamily="34" charset="0"/>
                <a:cs typeface="Arial" panose="020B0604020202020204" pitchFamily="34" charset="0"/>
              </a:rPr>
              <a:t>Potenzialgebiete</a:t>
            </a:r>
            <a:r>
              <a:rPr lang="de-CH" sz="1600" dirty="0">
                <a:latin typeface="Arial" panose="020B0604020202020204" pitchFamily="34" charset="0"/>
                <a:cs typeface="Arial" panose="020B0604020202020204" pitchFamily="34" charset="0"/>
              </a:rPr>
              <a:t>, welche 1998 die Kriterien für nationale Bedeutung nicht erfüllten, </a:t>
            </a:r>
            <a:r>
              <a:rPr lang="de-CH" sz="1600" dirty="0">
                <a:solidFill>
                  <a:srgbClr val="FF0000"/>
                </a:solidFill>
                <a:latin typeface="Arial" panose="020B0604020202020204" pitchFamily="34" charset="0"/>
                <a:cs typeface="Arial" panose="020B0604020202020204" pitchFamily="34" charset="0"/>
              </a:rPr>
              <a:t>haben sich in der Zwischenzeit verändert</a:t>
            </a:r>
            <a:r>
              <a:rPr lang="de-CH" sz="1600" dirty="0">
                <a:latin typeface="Arial" panose="020B0604020202020204" pitchFamily="34" charset="0"/>
                <a:cs typeface="Arial" panose="020B0604020202020204" pitchFamily="34" charset="0"/>
              </a:rPr>
              <a:t>. Beispiel dafür ist das Vorfeld des </a:t>
            </a:r>
            <a:r>
              <a:rPr lang="de-CH" sz="1600" dirty="0" err="1">
                <a:latin typeface="Arial" panose="020B0604020202020204" pitchFamily="34" charset="0"/>
                <a:cs typeface="Arial" panose="020B0604020202020204" pitchFamily="34" charset="0"/>
              </a:rPr>
              <a:t>Unteraargletschers</a:t>
            </a:r>
            <a:r>
              <a:rPr lang="de-CH" sz="1600" dirty="0">
                <a:latin typeface="Arial" panose="020B0604020202020204" pitchFamily="34" charset="0"/>
                <a:cs typeface="Arial" panose="020B0604020202020204" pitchFamily="34" charset="0"/>
              </a:rPr>
              <a:t>, welches mittlerweile dank der massiven Vergrösserung der </a:t>
            </a:r>
            <a:r>
              <a:rPr lang="de-CH" sz="1600" dirty="0" err="1">
                <a:latin typeface="Arial" panose="020B0604020202020204" pitchFamily="34" charset="0"/>
                <a:cs typeface="Arial" panose="020B0604020202020204" pitchFamily="34" charset="0"/>
              </a:rPr>
              <a:t>glazifluvialen</a:t>
            </a:r>
            <a:r>
              <a:rPr lang="de-CH" sz="1600" dirty="0">
                <a:latin typeface="Arial" panose="020B0604020202020204" pitchFamily="34" charset="0"/>
                <a:cs typeface="Arial" panose="020B0604020202020204" pitchFamily="34" charset="0"/>
              </a:rPr>
              <a:t> Fläche nationale Bedeutung erreicht. Diese wertvollen Flächen sind durch die geplante Erhöhung der Grimsel-Staumauer bedroht.</a:t>
            </a:r>
          </a:p>
          <a:p>
            <a:pPr marL="265113"/>
            <a:endParaRPr lang="de-CH" sz="1600" dirty="0">
              <a:latin typeface="Arial" panose="020B0604020202020204" pitchFamily="34" charset="0"/>
              <a:cs typeface="Arial" panose="020B0604020202020204" pitchFamily="34" charset="0"/>
            </a:endParaRPr>
          </a:p>
          <a:p>
            <a:pPr marL="271463" indent="-271463">
              <a:buFont typeface="Arial" panose="020B0604020202020204" pitchFamily="34" charset="0"/>
              <a:buChar char="•"/>
            </a:pPr>
            <a:r>
              <a:rPr lang="de-CH" sz="1600" dirty="0">
                <a:latin typeface="Arial" panose="020B0604020202020204" pitchFamily="34" charset="0"/>
                <a:cs typeface="Arial" panose="020B0604020202020204" pitchFamily="34" charset="0"/>
              </a:rPr>
              <a:t>Das BAFU hat den Handlungsbedarf erkannt und plant eine systematische Neuaufnahme von Potenzialgebieten. Aufgrund des grossen </a:t>
            </a:r>
            <a:r>
              <a:rPr lang="de-CH" sz="1600" dirty="0">
                <a:solidFill>
                  <a:srgbClr val="FF0000"/>
                </a:solidFill>
                <a:latin typeface="Arial" panose="020B0604020202020204" pitchFamily="34" charset="0"/>
                <a:cs typeface="Arial" panose="020B0604020202020204" pitchFamily="34" charset="0"/>
              </a:rPr>
              <a:t>Konfliktpotenzials</a:t>
            </a:r>
            <a:r>
              <a:rPr lang="de-CH" sz="1600" dirty="0">
                <a:latin typeface="Arial" panose="020B0604020202020204" pitchFamily="34" charset="0"/>
                <a:cs typeface="Arial" panose="020B0604020202020204" pitchFamily="34" charset="0"/>
              </a:rPr>
              <a:t> (Interessen der Wasserkraftnutzung) ist aber das Vorgehen bis auf weiteres sistiert.</a:t>
            </a:r>
          </a:p>
        </p:txBody>
      </p:sp>
    </p:spTree>
    <p:extLst>
      <p:ext uri="{BB962C8B-B14F-4D97-AF65-F5344CB8AC3E}">
        <p14:creationId xmlns:p14="http://schemas.microsoft.com/office/powerpoint/2010/main" val="209265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39C6CFE-943B-4964-9E5F-6527C27F6FF5}"/>
              </a:ext>
            </a:extLst>
          </p:cNvPr>
          <p:cNvSpPr txBox="1"/>
          <p:nvPr/>
        </p:nvSpPr>
        <p:spPr>
          <a:xfrm>
            <a:off x="647353" y="503312"/>
            <a:ext cx="8496944" cy="627864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Ausblick</a:t>
            </a:r>
          </a:p>
          <a:p>
            <a:endParaRPr lang="de-DE"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e-DE" sz="1600" dirty="0">
                <a:latin typeface="Arial" panose="020B0604020202020204" pitchFamily="34" charset="0"/>
                <a:cs typeface="Arial" panose="020B0604020202020204" pitchFamily="34" charset="0"/>
              </a:rPr>
              <a:t>Ende 1990er-Jahre verursacht Aufnahme neuer Objekte ins Aueninventar mit wenigen Ausnahmen (z.B. </a:t>
            </a:r>
            <a:r>
              <a:rPr lang="de-DE" sz="1600" dirty="0" err="1">
                <a:latin typeface="Arial" panose="020B0604020202020204" pitchFamily="34" charset="0"/>
                <a:cs typeface="Arial" panose="020B0604020202020204" pitchFamily="34" charset="0"/>
              </a:rPr>
              <a:t>Greina</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Curciusa</a:t>
            </a:r>
            <a:r>
              <a:rPr lang="de-DE" sz="1600" dirty="0">
                <a:latin typeface="Arial" panose="020B0604020202020204" pitchFamily="34" charset="0"/>
                <a:cs typeface="Arial" panose="020B0604020202020204" pitchFamily="34" charset="0"/>
              </a:rPr>
              <a:t>) keine </a:t>
            </a:r>
            <a:r>
              <a:rPr lang="de-DE" sz="1600" dirty="0" err="1">
                <a:latin typeface="Arial" panose="020B0604020202020204" pitchFamily="34" charset="0"/>
                <a:cs typeface="Arial" panose="020B0604020202020204" pitchFamily="34" charset="0"/>
              </a:rPr>
              <a:t>grossen</a:t>
            </a:r>
            <a:r>
              <a:rPr lang="de-DE" sz="1600" dirty="0">
                <a:latin typeface="Arial" panose="020B0604020202020204" pitchFamily="34" charset="0"/>
                <a:cs typeface="Arial" panose="020B0604020202020204" pitchFamily="34" charset="0"/>
              </a:rPr>
              <a:t> Konflikte. </a:t>
            </a:r>
          </a:p>
          <a:p>
            <a:endParaRPr lang="de-DE"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e-DE" sz="1600" dirty="0">
                <a:latin typeface="Arial" panose="020B0604020202020204" pitchFamily="34" charset="0"/>
                <a:cs typeface="Arial" panose="020B0604020202020204" pitchFamily="34" charset="0"/>
              </a:rPr>
              <a:t>Veränderte Rahmenbedingungen seit Beschluss zum </a:t>
            </a:r>
            <a:r>
              <a:rPr lang="de-DE" sz="1600" dirty="0">
                <a:solidFill>
                  <a:srgbClr val="FF0000"/>
                </a:solidFill>
                <a:latin typeface="Arial" panose="020B0604020202020204" pitchFamily="34" charset="0"/>
                <a:cs typeface="Arial" panose="020B0604020202020204" pitchFamily="34" charset="0"/>
              </a:rPr>
              <a:t>Atomausstieg 2011 </a:t>
            </a:r>
            <a:r>
              <a:rPr lang="de-DE" sz="1600" dirty="0">
                <a:latin typeface="Arial" panose="020B0604020202020204" pitchFamily="34" charset="0"/>
                <a:cs typeface="Arial" panose="020B0604020202020204" pitchFamily="34" charset="0"/>
              </a:rPr>
              <a:t>und aufgrund von </a:t>
            </a:r>
            <a:r>
              <a:rPr lang="de-DE" sz="1600" dirty="0">
                <a:solidFill>
                  <a:srgbClr val="FF0000"/>
                </a:solidFill>
                <a:latin typeface="Arial" panose="020B0604020202020204" pitchFamily="34" charset="0"/>
                <a:cs typeface="Arial" panose="020B0604020202020204" pitchFamily="34" charset="0"/>
              </a:rPr>
              <a:t>Klimawandel</a:t>
            </a:r>
            <a:r>
              <a:rPr lang="de-DE" sz="1600" dirty="0">
                <a:latin typeface="Arial" panose="020B0604020202020204" pitchFamily="34" charset="0"/>
                <a:cs typeface="Arial" panose="020B0604020202020204" pitchFamily="34" charset="0"/>
              </a:rPr>
              <a:t>: durch zunehmende Bedeutung der </a:t>
            </a:r>
            <a:r>
              <a:rPr lang="de-DE" sz="1600" dirty="0">
                <a:solidFill>
                  <a:srgbClr val="FF0000"/>
                </a:solidFill>
                <a:latin typeface="Arial" panose="020B0604020202020204" pitchFamily="34" charset="0"/>
                <a:cs typeface="Arial" panose="020B0604020202020204" pitchFamily="34" charset="0"/>
              </a:rPr>
              <a:t>erneuerbaren Energien </a:t>
            </a:r>
            <a:r>
              <a:rPr lang="de-DE" sz="1600" dirty="0">
                <a:latin typeface="Arial" panose="020B0604020202020204" pitchFamily="34" charset="0"/>
                <a:cs typeface="Arial" panose="020B0604020202020204" pitchFamily="34" charset="0"/>
              </a:rPr>
              <a:t>entstehen </a:t>
            </a:r>
            <a:r>
              <a:rPr lang="de-DE" sz="1600" dirty="0" err="1">
                <a:latin typeface="Arial" panose="020B0604020202020204" pitchFamily="34" charset="0"/>
                <a:cs typeface="Arial" panose="020B0604020202020204" pitchFamily="34" charset="0"/>
              </a:rPr>
              <a:t>grosse</a:t>
            </a:r>
            <a:r>
              <a:rPr lang="de-DE" sz="1600" dirty="0">
                <a:latin typeface="Arial" panose="020B0604020202020204" pitchFamily="34" charset="0"/>
                <a:cs typeface="Arial" panose="020B0604020202020204" pitchFamily="34" charset="0"/>
              </a:rPr>
              <a:t> </a:t>
            </a:r>
            <a:r>
              <a:rPr lang="de-DE" sz="1600" dirty="0">
                <a:solidFill>
                  <a:srgbClr val="FF0000"/>
                </a:solidFill>
                <a:latin typeface="Arial" panose="020B0604020202020204" pitchFamily="34" charset="0"/>
                <a:cs typeface="Arial" panose="020B0604020202020204" pitchFamily="34" charset="0"/>
              </a:rPr>
              <a:t>Interessenkonflikte</a:t>
            </a:r>
            <a:r>
              <a:rPr lang="de-DE" sz="1600" dirty="0">
                <a:latin typeface="Arial" panose="020B0604020202020204" pitchFamily="34" charset="0"/>
                <a:cs typeface="Arial" panose="020B0604020202020204" pitchFamily="34" charset="0"/>
              </a:rPr>
              <a:t> mit dem Landschafts- und Naturschutz. </a:t>
            </a:r>
          </a:p>
          <a:p>
            <a:pPr marL="285750" indent="-285750">
              <a:buFont typeface="Wingdings" panose="05000000000000000000" pitchFamily="2" charset="2"/>
              <a:buChar char="§"/>
            </a:pPr>
            <a:endParaRPr lang="de-DE"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e-DE" sz="1600" dirty="0">
                <a:latin typeface="Arial" panose="020B0604020202020204" pitchFamily="34" charset="0"/>
                <a:cs typeface="Arial" panose="020B0604020202020204" pitchFamily="34" charset="0"/>
              </a:rPr>
              <a:t>Wasserkraft gilt heute als saubere erneuerbare Energie. Ein Ausbau </a:t>
            </a:r>
            <a:r>
              <a:rPr lang="de-DE" sz="1600" dirty="0" err="1">
                <a:latin typeface="Arial" panose="020B0604020202020204" pitchFamily="34" charset="0"/>
                <a:cs typeface="Arial" panose="020B0604020202020204" pitchFamily="34" charset="0"/>
              </a:rPr>
              <a:t>stösst</a:t>
            </a:r>
            <a:r>
              <a:rPr lang="de-DE" sz="1600" dirty="0">
                <a:latin typeface="Arial" panose="020B0604020202020204" pitchFamily="34" charset="0"/>
                <a:cs typeface="Arial" panose="020B0604020202020204" pitchFamily="34" charset="0"/>
              </a:rPr>
              <a:t> bei </a:t>
            </a:r>
            <a:r>
              <a:rPr lang="de-DE" sz="1600" dirty="0">
                <a:solidFill>
                  <a:srgbClr val="FF0000"/>
                </a:solidFill>
                <a:latin typeface="Arial" panose="020B0604020202020204" pitchFamily="34" charset="0"/>
                <a:cs typeface="Arial" panose="020B0604020202020204" pitchFamily="34" charset="0"/>
              </a:rPr>
              <a:t>Umwelt-organisationen und Parteien (Grüne, SP) </a:t>
            </a:r>
            <a:r>
              <a:rPr lang="de-DE" sz="1600" dirty="0">
                <a:latin typeface="Arial" panose="020B0604020202020204" pitchFamily="34" charset="0"/>
                <a:cs typeface="Arial" panose="020B0604020202020204" pitchFamily="34" charset="0"/>
              </a:rPr>
              <a:t>auf wenig Widerstand. </a:t>
            </a:r>
          </a:p>
          <a:p>
            <a:pPr marL="285750" indent="-285750">
              <a:buFont typeface="Wingdings" panose="05000000000000000000" pitchFamily="2" charset="2"/>
              <a:buChar char="§"/>
            </a:pPr>
            <a:endParaRPr lang="de-DE"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e-DE" sz="1600" dirty="0">
                <a:solidFill>
                  <a:srgbClr val="FF0000"/>
                </a:solidFill>
                <a:latin typeface="Arial" panose="020B0604020202020204" pitchFamily="34" charset="0"/>
                <a:cs typeface="Arial" panose="020B0604020202020204" pitchFamily="34" charset="0"/>
              </a:rPr>
              <a:t>Standpunkt </a:t>
            </a:r>
            <a:r>
              <a:rPr lang="de-DE" sz="1600" dirty="0" err="1">
                <a:solidFill>
                  <a:srgbClr val="FF0000"/>
                </a:solidFill>
                <a:latin typeface="Arial" panose="020B0604020202020204" pitchFamily="34" charset="0"/>
                <a:cs typeface="Arial" panose="020B0604020202020204" pitchFamily="34" charset="0"/>
              </a:rPr>
              <a:t>Grimselverein</a:t>
            </a:r>
            <a:r>
              <a:rPr lang="de-DE" sz="1600" dirty="0">
                <a:solidFill>
                  <a:srgbClr val="FF0000"/>
                </a:solidFill>
                <a:latin typeface="Arial" panose="020B0604020202020204" pitchFamily="34" charset="0"/>
                <a:cs typeface="Arial" panose="020B0604020202020204" pitchFamily="34" charset="0"/>
              </a:rPr>
              <a:t> und Triftkomitee</a:t>
            </a:r>
            <a:r>
              <a:rPr lang="de-DE" sz="1600" dirty="0">
                <a:latin typeface="Arial" panose="020B0604020202020204" pitchFamily="34" charset="0"/>
                <a:cs typeface="Arial" panose="020B0604020202020204" pitchFamily="34" charset="0"/>
              </a:rPr>
              <a:t>: Ausbau von Wasserkraftanlagen in bisher unberührten Gebieten ist keine Lösung. Für zukünftigen Energiebedarf ohne Atomkraft und fossile Energien würde es rund 200 Projekte in der </a:t>
            </a:r>
            <a:r>
              <a:rPr lang="de-DE" sz="1600" dirty="0" err="1">
                <a:latin typeface="Arial" panose="020B0604020202020204" pitchFamily="34" charset="0"/>
                <a:cs typeface="Arial" panose="020B0604020202020204" pitchFamily="34" charset="0"/>
              </a:rPr>
              <a:t>Grössenordnung</a:t>
            </a:r>
            <a:r>
              <a:rPr lang="de-DE" sz="1600" dirty="0">
                <a:latin typeface="Arial" panose="020B0604020202020204" pitchFamily="34" charset="0"/>
                <a:cs typeface="Arial" panose="020B0604020202020204" pitchFamily="34" charset="0"/>
              </a:rPr>
              <a:t> des Trift-Speichersees brauchen. </a:t>
            </a:r>
          </a:p>
          <a:p>
            <a:pPr marL="285750" indent="-285750">
              <a:buFont typeface="Wingdings" panose="05000000000000000000" pitchFamily="2" charset="2"/>
              <a:buChar char="§"/>
            </a:pPr>
            <a:endParaRPr lang="de-DE"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de-DE" sz="1600" dirty="0">
              <a:latin typeface="Arial" panose="020B0604020202020204" pitchFamily="34" charset="0"/>
              <a:cs typeface="Arial" panose="020B0604020202020204" pitchFamily="34" charset="0"/>
            </a:endParaRPr>
          </a:p>
          <a:p>
            <a:r>
              <a:rPr lang="de-DE" sz="1600" dirty="0">
                <a:latin typeface="Arial" panose="020B0604020202020204" pitchFamily="34" charset="0"/>
                <a:cs typeface="Arial" panose="020B0604020202020204" pitchFamily="34" charset="0"/>
              </a:rPr>
              <a:t>Mögliche Lösungsansätze:</a:t>
            </a:r>
          </a:p>
          <a:p>
            <a:endParaRPr lang="de-DE"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e-DE" sz="1600" dirty="0">
                <a:latin typeface="Arial" panose="020B0604020202020204" pitchFamily="34" charset="0"/>
                <a:cs typeface="Arial" panose="020B0604020202020204" pitchFamily="34" charset="0"/>
              </a:rPr>
              <a:t>Beschluss Moratorium </a:t>
            </a:r>
          </a:p>
          <a:p>
            <a:pPr marL="285750" indent="-285750">
              <a:buFont typeface="Wingdings" panose="05000000000000000000" pitchFamily="2" charset="2"/>
              <a:buChar char="§"/>
            </a:pPr>
            <a:endParaRPr lang="de-DE"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e-DE" sz="1600" dirty="0">
                <a:latin typeface="Arial" panose="020B0604020202020204" pitchFamily="34" charset="0"/>
                <a:cs typeface="Arial" panose="020B0604020202020204" pitchFamily="34" charset="0"/>
              </a:rPr>
              <a:t>Diskussion Schaffung von Geotopen</a:t>
            </a:r>
          </a:p>
          <a:p>
            <a:pPr marL="285750" indent="-285750">
              <a:buFont typeface="Wingdings" panose="05000000000000000000" pitchFamily="2" charset="2"/>
              <a:buChar char="§"/>
            </a:pPr>
            <a:endParaRPr lang="de-DE"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de-CH"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8682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39C6CFE-943B-4964-9E5F-6527C27F6FF5}"/>
              </a:ext>
            </a:extLst>
          </p:cNvPr>
          <p:cNvSpPr txBox="1"/>
          <p:nvPr/>
        </p:nvSpPr>
        <p:spPr>
          <a:xfrm>
            <a:off x="647353" y="503312"/>
            <a:ext cx="9577064" cy="6524863"/>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Ausblick</a:t>
            </a:r>
          </a:p>
          <a:p>
            <a:endParaRPr lang="de-DE"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e-DE" sz="1600" dirty="0">
                <a:latin typeface="Arial" panose="020B0604020202020204" pitchFamily="34" charset="0"/>
                <a:cs typeface="Arial" panose="020B0604020202020204" pitchFamily="34" charset="0"/>
              </a:rPr>
              <a:t>Zur Zeit der Kartierung der IGLES-Objekte </a:t>
            </a:r>
            <a:r>
              <a:rPr lang="de-DE" sz="1600" dirty="0">
                <a:solidFill>
                  <a:srgbClr val="FF0000"/>
                </a:solidFill>
                <a:latin typeface="Arial" panose="020B0604020202020204" pitchFamily="34" charset="0"/>
                <a:cs typeface="Arial" panose="020B0604020202020204" pitchFamily="34" charset="0"/>
              </a:rPr>
              <a:t>Ende 1990er-Jahre </a:t>
            </a:r>
            <a:r>
              <a:rPr lang="de-DE" sz="1600" dirty="0">
                <a:latin typeface="Arial" panose="020B0604020202020204" pitchFamily="34" charset="0"/>
                <a:cs typeface="Arial" panose="020B0604020202020204" pitchFamily="34" charset="0"/>
              </a:rPr>
              <a:t>hat die Aufnahme neuer Objekte ins Aueninventar mit wenigen Ausnahmen (z.B. </a:t>
            </a:r>
            <a:r>
              <a:rPr lang="de-DE" sz="1600" dirty="0" err="1">
                <a:latin typeface="Arial" panose="020B0604020202020204" pitchFamily="34" charset="0"/>
                <a:cs typeface="Arial" panose="020B0604020202020204" pitchFamily="34" charset="0"/>
              </a:rPr>
              <a:t>Greina</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Curciusa</a:t>
            </a:r>
            <a:r>
              <a:rPr lang="de-DE" sz="1600" dirty="0">
                <a:latin typeface="Arial" panose="020B0604020202020204" pitchFamily="34" charset="0"/>
                <a:cs typeface="Arial" panose="020B0604020202020204" pitchFamily="34" charset="0"/>
              </a:rPr>
              <a:t>) </a:t>
            </a:r>
            <a:r>
              <a:rPr lang="de-DE" sz="1600" dirty="0">
                <a:solidFill>
                  <a:srgbClr val="FF0000"/>
                </a:solidFill>
                <a:latin typeface="Arial" panose="020B0604020202020204" pitchFamily="34" charset="0"/>
                <a:cs typeface="Arial" panose="020B0604020202020204" pitchFamily="34" charset="0"/>
              </a:rPr>
              <a:t>keine </a:t>
            </a:r>
            <a:r>
              <a:rPr lang="de-DE" sz="1600" dirty="0" err="1">
                <a:solidFill>
                  <a:srgbClr val="FF0000"/>
                </a:solidFill>
                <a:latin typeface="Arial" panose="020B0604020202020204" pitchFamily="34" charset="0"/>
                <a:cs typeface="Arial" panose="020B0604020202020204" pitchFamily="34" charset="0"/>
              </a:rPr>
              <a:t>grossen</a:t>
            </a:r>
            <a:r>
              <a:rPr lang="de-DE" sz="1600" dirty="0">
                <a:solidFill>
                  <a:srgbClr val="FF0000"/>
                </a:solidFill>
                <a:latin typeface="Arial" panose="020B0604020202020204" pitchFamily="34" charset="0"/>
                <a:cs typeface="Arial" panose="020B0604020202020204" pitchFamily="34" charset="0"/>
              </a:rPr>
              <a:t> Konflikte </a:t>
            </a:r>
            <a:r>
              <a:rPr lang="de-DE" sz="1600" dirty="0">
                <a:latin typeface="Arial" panose="020B0604020202020204" pitchFamily="34" charset="0"/>
                <a:cs typeface="Arial" panose="020B0604020202020204" pitchFamily="34" charset="0"/>
              </a:rPr>
              <a:t>verursacht. Das Potenzial für </a:t>
            </a:r>
            <a:r>
              <a:rPr lang="de-DE" sz="1600" dirty="0" err="1">
                <a:latin typeface="Arial" panose="020B0604020202020204" pitchFamily="34" charset="0"/>
                <a:cs typeface="Arial" panose="020B0604020202020204" pitchFamily="34" charset="0"/>
              </a:rPr>
              <a:t>grosse</a:t>
            </a:r>
            <a:r>
              <a:rPr lang="de-DE" sz="1600" dirty="0">
                <a:latin typeface="Arial" panose="020B0604020202020204" pitchFamily="34" charset="0"/>
                <a:cs typeface="Arial" panose="020B0604020202020204" pitchFamily="34" charset="0"/>
              </a:rPr>
              <a:t> Wasserkraftanlagen war ausgeschöpft, es bestanden kaum Pläne für einen weiteren Ausbau.</a:t>
            </a:r>
          </a:p>
          <a:p>
            <a:pPr marL="285750" indent="-285750">
              <a:buFont typeface="Wingdings" panose="05000000000000000000" pitchFamily="2" charset="2"/>
              <a:buChar char="§"/>
            </a:pPr>
            <a:endParaRPr lang="de-DE"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e-DE" sz="1600" dirty="0">
                <a:latin typeface="Arial" panose="020B0604020202020204" pitchFamily="34" charset="0"/>
                <a:cs typeface="Arial" panose="020B0604020202020204" pitchFamily="34" charset="0"/>
              </a:rPr>
              <a:t>Seit dem Beschluss zum </a:t>
            </a:r>
            <a:r>
              <a:rPr lang="de-DE" sz="1600" dirty="0">
                <a:solidFill>
                  <a:srgbClr val="FF0000"/>
                </a:solidFill>
                <a:latin typeface="Arial" panose="020B0604020202020204" pitchFamily="34" charset="0"/>
                <a:cs typeface="Arial" panose="020B0604020202020204" pitchFamily="34" charset="0"/>
              </a:rPr>
              <a:t>Atomausstieg</a:t>
            </a:r>
            <a:r>
              <a:rPr lang="de-DE" sz="1600" dirty="0">
                <a:latin typeface="Arial" panose="020B0604020202020204" pitchFamily="34" charset="0"/>
                <a:cs typeface="Arial" panose="020B0604020202020204" pitchFamily="34" charset="0"/>
              </a:rPr>
              <a:t> und angesichts des </a:t>
            </a:r>
            <a:r>
              <a:rPr lang="de-DE" sz="1600" dirty="0">
                <a:solidFill>
                  <a:srgbClr val="FF0000"/>
                </a:solidFill>
                <a:latin typeface="Arial" panose="020B0604020202020204" pitchFamily="34" charset="0"/>
                <a:cs typeface="Arial" panose="020B0604020202020204" pitchFamily="34" charset="0"/>
              </a:rPr>
              <a:t>Klimawandels</a:t>
            </a:r>
            <a:r>
              <a:rPr lang="de-DE" sz="1600" dirty="0">
                <a:latin typeface="Arial" panose="020B0604020202020204" pitchFamily="34" charset="0"/>
                <a:cs typeface="Arial" panose="020B0604020202020204" pitchFamily="34" charset="0"/>
              </a:rPr>
              <a:t> haben die erneuerbaren Energien massiv an Bedeutung gewonnen. Das Interesse am </a:t>
            </a:r>
            <a:r>
              <a:rPr lang="de-DE" sz="1600" dirty="0">
                <a:solidFill>
                  <a:srgbClr val="FF0000"/>
                </a:solidFill>
                <a:latin typeface="Arial" panose="020B0604020202020204" pitchFamily="34" charset="0"/>
                <a:cs typeface="Arial" panose="020B0604020202020204" pitchFamily="34" charset="0"/>
              </a:rPr>
              <a:t>Ausbau von Wasserkraftanlagen </a:t>
            </a:r>
            <a:r>
              <a:rPr lang="de-DE" sz="1600" dirty="0">
                <a:latin typeface="Arial" panose="020B0604020202020204" pitchFamily="34" charset="0"/>
                <a:cs typeface="Arial" panose="020B0604020202020204" pitchFamily="34" charset="0"/>
              </a:rPr>
              <a:t>im Alpenraum ist gestiegen. Dadurch entstehen </a:t>
            </a:r>
            <a:r>
              <a:rPr lang="de-DE" sz="1600" dirty="0" err="1">
                <a:solidFill>
                  <a:srgbClr val="FF0000"/>
                </a:solidFill>
                <a:latin typeface="Arial" panose="020B0604020202020204" pitchFamily="34" charset="0"/>
                <a:cs typeface="Arial" panose="020B0604020202020204" pitchFamily="34" charset="0"/>
              </a:rPr>
              <a:t>grosse</a:t>
            </a:r>
            <a:r>
              <a:rPr lang="de-DE" sz="1600" dirty="0">
                <a:solidFill>
                  <a:srgbClr val="FF0000"/>
                </a:solidFill>
                <a:latin typeface="Arial" panose="020B0604020202020204" pitchFamily="34" charset="0"/>
                <a:cs typeface="Arial" panose="020B0604020202020204" pitchFamily="34" charset="0"/>
              </a:rPr>
              <a:t> Interessenkonflikte </a:t>
            </a:r>
            <a:r>
              <a:rPr lang="de-DE" sz="1600" dirty="0">
                <a:latin typeface="Arial" panose="020B0604020202020204" pitchFamily="34" charset="0"/>
                <a:cs typeface="Arial" panose="020B0604020202020204" pitchFamily="34" charset="0"/>
              </a:rPr>
              <a:t>mit dem Landschafts- und Naturschutz. </a:t>
            </a:r>
          </a:p>
          <a:p>
            <a:pPr marL="285750" indent="-285750">
              <a:buFont typeface="Wingdings" panose="05000000000000000000" pitchFamily="2" charset="2"/>
              <a:buChar char="§"/>
            </a:pPr>
            <a:endParaRPr lang="de-DE"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e-DE" sz="1600" dirty="0">
                <a:latin typeface="Arial" panose="020B0604020202020204" pitchFamily="34" charset="0"/>
                <a:cs typeface="Arial" panose="020B0604020202020204" pitchFamily="34" charset="0"/>
              </a:rPr>
              <a:t>Dieser Interessenkonflikt spielt auch für die </a:t>
            </a:r>
            <a:r>
              <a:rPr lang="de-DE" sz="1600" dirty="0">
                <a:solidFill>
                  <a:srgbClr val="FF0000"/>
                </a:solidFill>
                <a:latin typeface="Arial" panose="020B0604020202020204" pitchFamily="34" charset="0"/>
                <a:cs typeface="Arial" panose="020B0604020202020204" pitchFamily="34" charset="0"/>
              </a:rPr>
              <a:t>politischen Parteien und die </a:t>
            </a:r>
            <a:r>
              <a:rPr lang="de-DE" sz="1600" dirty="0" err="1">
                <a:solidFill>
                  <a:srgbClr val="FF0000"/>
                </a:solidFill>
                <a:latin typeface="Arial" panose="020B0604020202020204" pitchFamily="34" charset="0"/>
                <a:cs typeface="Arial" panose="020B0604020202020204" pitchFamily="34" charset="0"/>
              </a:rPr>
              <a:t>grossen</a:t>
            </a:r>
            <a:r>
              <a:rPr lang="de-DE" sz="1600" dirty="0">
                <a:solidFill>
                  <a:srgbClr val="FF0000"/>
                </a:solidFill>
                <a:latin typeface="Arial" panose="020B0604020202020204" pitchFamily="34" charset="0"/>
                <a:cs typeface="Arial" panose="020B0604020202020204" pitchFamily="34" charset="0"/>
              </a:rPr>
              <a:t> Umwelt-organisationen </a:t>
            </a:r>
            <a:r>
              <a:rPr lang="de-DE" sz="1600" dirty="0">
                <a:latin typeface="Arial" panose="020B0604020202020204" pitchFamily="34" charset="0"/>
                <a:cs typeface="Arial" panose="020B0604020202020204" pitchFamily="34" charset="0"/>
              </a:rPr>
              <a:t>eine wichtige Rolle, da die Wasserkraft allgemein als saubere, erneuerbare Energie gilt und ein Widerstand gegen deren Ausbau auf wenig Verständnis </a:t>
            </a:r>
            <a:r>
              <a:rPr lang="de-DE" sz="1600" dirty="0" err="1">
                <a:latin typeface="Arial" panose="020B0604020202020204" pitchFamily="34" charset="0"/>
                <a:cs typeface="Arial" panose="020B0604020202020204" pitchFamily="34" charset="0"/>
              </a:rPr>
              <a:t>stösst</a:t>
            </a:r>
            <a:r>
              <a:rPr lang="de-DE" sz="1600" dirty="0">
                <a:latin typeface="Arial" panose="020B0604020202020204" pitchFamily="34" charset="0"/>
                <a:cs typeface="Arial" panose="020B0604020202020204" pitchFamily="34" charset="0"/>
              </a:rPr>
              <a:t>. Sie sind darum </a:t>
            </a:r>
            <a:r>
              <a:rPr lang="de-DE" sz="1600" dirty="0">
                <a:solidFill>
                  <a:srgbClr val="FF0000"/>
                </a:solidFill>
                <a:latin typeface="Arial" panose="020B0604020202020204" pitchFamily="34" charset="0"/>
                <a:cs typeface="Arial" panose="020B0604020202020204" pitchFamily="34" charset="0"/>
              </a:rPr>
              <a:t>bereit, wertvolle Gebiete wie das Trift-Gletschervorfeld zu opfern</a:t>
            </a:r>
            <a:r>
              <a:rPr lang="de-DE" sz="1600" dirty="0">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endParaRPr lang="de-DE"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e-DE" sz="1600" dirty="0">
                <a:latin typeface="Arial" panose="020B0604020202020204" pitchFamily="34" charset="0"/>
                <a:cs typeface="Arial" panose="020B0604020202020204" pitchFamily="34" charset="0"/>
              </a:rPr>
              <a:t>Aus der Sicht von </a:t>
            </a:r>
            <a:r>
              <a:rPr lang="de-DE" sz="1600" dirty="0" err="1">
                <a:latin typeface="Arial" panose="020B0604020202020204" pitchFamily="34" charset="0"/>
                <a:cs typeface="Arial" panose="020B0604020202020204" pitchFamily="34" charset="0"/>
              </a:rPr>
              <a:t>Grimselverein</a:t>
            </a:r>
            <a:r>
              <a:rPr lang="de-DE" sz="1600" dirty="0">
                <a:latin typeface="Arial" panose="020B0604020202020204" pitchFamily="34" charset="0"/>
                <a:cs typeface="Arial" panose="020B0604020202020204" pitchFamily="34" charset="0"/>
              </a:rPr>
              <a:t> und Triftkomitee ist der Ausbau von Wasserkraftanlagen in bisher unberührten Gebieten keine Lösung. Um den zukünftigen Energiebedarf ohne Atomkraft und fossile Energien zu decken, würde es rund 200 Projekte in der </a:t>
            </a:r>
            <a:r>
              <a:rPr lang="de-DE" sz="1600" dirty="0" err="1">
                <a:latin typeface="Arial" panose="020B0604020202020204" pitchFamily="34" charset="0"/>
                <a:cs typeface="Arial" panose="020B0604020202020204" pitchFamily="34" charset="0"/>
              </a:rPr>
              <a:t>Grössenordnung</a:t>
            </a:r>
            <a:r>
              <a:rPr lang="de-DE" sz="1600" dirty="0">
                <a:latin typeface="Arial" panose="020B0604020202020204" pitchFamily="34" charset="0"/>
                <a:cs typeface="Arial" panose="020B0604020202020204" pitchFamily="34" charset="0"/>
              </a:rPr>
              <a:t> des Trift-Speichersees brauchen. </a:t>
            </a:r>
          </a:p>
          <a:p>
            <a:pPr marL="285750" indent="-285750">
              <a:buFont typeface="Wingdings" panose="05000000000000000000" pitchFamily="2" charset="2"/>
              <a:buChar char="§"/>
            </a:pPr>
            <a:endParaRPr lang="de-DE"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e-DE" sz="1600" dirty="0">
                <a:latin typeface="Arial" panose="020B0604020202020204" pitchFamily="34" charset="0"/>
                <a:cs typeface="Arial" panose="020B0604020202020204" pitchFamily="34" charset="0"/>
              </a:rPr>
              <a:t>Eine mögliche Lösung des Konflikts könnte ein </a:t>
            </a:r>
            <a:r>
              <a:rPr lang="de-DE" sz="1600" dirty="0">
                <a:solidFill>
                  <a:srgbClr val="FF0000"/>
                </a:solidFill>
                <a:latin typeface="Arial" panose="020B0604020202020204" pitchFamily="34" charset="0"/>
                <a:cs typeface="Arial" panose="020B0604020202020204" pitchFamily="34" charset="0"/>
              </a:rPr>
              <a:t>Moratorium</a:t>
            </a:r>
            <a:r>
              <a:rPr lang="de-DE" sz="1600" dirty="0">
                <a:latin typeface="Arial" panose="020B0604020202020204" pitchFamily="34" charset="0"/>
                <a:cs typeface="Arial" panose="020B0604020202020204" pitchFamily="34" charset="0"/>
              </a:rPr>
              <a:t> sein, um neu zu beurteilen, ob es das Trift-Projekt für die Energiewende und den Klimaschutz überhaupt braucht.</a:t>
            </a:r>
          </a:p>
          <a:p>
            <a:pPr marL="285750" indent="-285750">
              <a:buFont typeface="Wingdings" panose="05000000000000000000" pitchFamily="2" charset="2"/>
              <a:buChar char="§"/>
            </a:pPr>
            <a:endParaRPr lang="de-DE"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e-DE" sz="1600" dirty="0" err="1">
                <a:latin typeface="Arial" panose="020B0604020202020204" pitchFamily="34" charset="0"/>
                <a:cs typeface="Arial" panose="020B0604020202020204" pitchFamily="34" charset="0"/>
              </a:rPr>
              <a:t>Diskussio</a:t>
            </a:r>
            <a:r>
              <a:rPr lang="de-DE" sz="1600" dirty="0">
                <a:latin typeface="Arial" panose="020B0604020202020204" pitchFamily="34" charset="0"/>
                <a:cs typeface="Arial" panose="020B0604020202020204" pitchFamily="34" charset="0"/>
              </a:rPr>
              <a:t>: Zuordnung der Gletschervorfelder zu Geotopen, statt zu Biotopen?</a:t>
            </a:r>
            <a:endParaRPr lang="de-CH"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2691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39C6CFE-943B-4964-9E5F-6527C27F6FF5}"/>
              </a:ext>
            </a:extLst>
          </p:cNvPr>
          <p:cNvSpPr txBox="1"/>
          <p:nvPr/>
        </p:nvSpPr>
        <p:spPr>
          <a:xfrm>
            <a:off x="647353" y="503312"/>
            <a:ext cx="9217024" cy="65856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Gletschervorfelder</a:t>
            </a:r>
            <a:r>
              <a:rPr kumimoji="0" lang="de-DE" sz="2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als Geotope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457200" rtl="0" eaLnBrk="1" fontAlgn="auto" latinLnBrk="0" hangingPunct="1">
              <a:lnSpc>
                <a:spcPts val="2600"/>
              </a:lnSpc>
              <a:spcBef>
                <a:spcPts val="0"/>
              </a:spcBef>
              <a:spcAft>
                <a:spcPts val="0"/>
              </a:spcAft>
              <a:buClrTx/>
              <a:buSzTx/>
              <a:tabLst/>
              <a:defRPr/>
            </a:pPr>
            <a:r>
              <a:rPr kumimoji="0" lang="de-DE"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Gletschervorfelder sind </a:t>
            </a:r>
            <a:r>
              <a:rPr kumimoji="0" lang="de-DE" sz="1600" b="0" i="0" u="none" strike="noStrike" kern="1200" cap="none" spc="0" normalizeH="0" baseline="0" noProof="0" dirty="0">
                <a:ln>
                  <a:noFill/>
                </a:ln>
                <a:effectLst/>
                <a:uLnTx/>
                <a:uFillTx/>
                <a:latin typeface="Arial" panose="020B0604020202020204" pitchFamily="34" charset="0"/>
                <a:cs typeface="Arial" panose="020B0604020202020204" pitchFamily="34" charset="0"/>
              </a:rPr>
              <a:t>Geotope, die wertvolle Biotope enthalten können:</a:t>
            </a:r>
          </a:p>
          <a:p>
            <a:pPr marL="271463" marR="0" lvl="0" indent="-271463" algn="l" defTabSz="457200" rtl="0" eaLnBrk="1" fontAlgn="auto" latinLnBrk="0" hangingPunct="1">
              <a:lnSpc>
                <a:spcPts val="2600"/>
              </a:lnSpc>
              <a:spcBef>
                <a:spcPts val="0"/>
              </a:spcBef>
              <a:spcAft>
                <a:spcPts val="0"/>
              </a:spcAft>
              <a:buClrTx/>
              <a:buSzTx/>
              <a:buFont typeface="Wingdings" panose="05000000000000000000" pitchFamily="2" charset="2"/>
              <a:buChar char="§"/>
              <a:tabLst/>
              <a:defRPr/>
            </a:pPr>
            <a:r>
              <a:rPr lang="de-DE" sz="1600" dirty="0">
                <a:latin typeface="Arial" panose="020B0604020202020204" pitchFamily="34" charset="0"/>
                <a:cs typeface="Arial" panose="020B0604020202020204" pitchFamily="34" charset="0"/>
              </a:rPr>
              <a:t>Sie</a:t>
            </a:r>
            <a:r>
              <a:rPr kumimoji="0" lang="de-DE" sz="16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sind Zeugen der Erdgeschichte</a:t>
            </a:r>
          </a:p>
          <a:p>
            <a:pPr marL="271463" marR="0" lvl="0" indent="-271463" algn="l" defTabSz="457200" rtl="0" eaLnBrk="1" fontAlgn="auto" latinLnBrk="0" hangingPunct="1">
              <a:lnSpc>
                <a:spcPts val="2600"/>
              </a:lnSpc>
              <a:spcBef>
                <a:spcPts val="0"/>
              </a:spcBef>
              <a:spcAft>
                <a:spcPts val="0"/>
              </a:spcAft>
              <a:buClrTx/>
              <a:buSzTx/>
              <a:buFont typeface="Wingdings" panose="05000000000000000000" pitchFamily="2" charset="2"/>
              <a:buChar char="§"/>
              <a:tabLst/>
              <a:defRPr/>
            </a:pPr>
            <a:r>
              <a:rPr kumimoji="0" lang="de-DE" sz="1600" b="0" i="0" u="none" strike="noStrike" kern="1200" cap="none" spc="0" normalizeH="0" baseline="0" noProof="0" dirty="0">
                <a:ln>
                  <a:noFill/>
                </a:ln>
                <a:effectLst/>
                <a:uLnTx/>
                <a:uFillTx/>
                <a:latin typeface="Arial" panose="020B0604020202020204" pitchFamily="34" charset="0"/>
                <a:cs typeface="Arial" panose="020B0604020202020204" pitchFamily="34" charset="0"/>
              </a:rPr>
              <a:t>Sie dokumentieren die Entwicklung von Landschaft und Klima</a:t>
            </a:r>
          </a:p>
          <a:p>
            <a:pPr marL="271463" marR="0" lvl="0" indent="-271463" algn="l" defTabSz="457200" rtl="0" eaLnBrk="1" fontAlgn="auto" latinLnBrk="0" hangingPunct="1">
              <a:lnSpc>
                <a:spcPts val="2600"/>
              </a:lnSpc>
              <a:spcBef>
                <a:spcPts val="0"/>
              </a:spcBef>
              <a:spcAft>
                <a:spcPts val="0"/>
              </a:spcAft>
              <a:buClrTx/>
              <a:buSzTx/>
              <a:buFont typeface="Wingdings" panose="05000000000000000000" pitchFamily="2" charset="2"/>
              <a:buChar char="§"/>
              <a:tabLst/>
              <a:defRPr/>
            </a:pPr>
            <a:r>
              <a:rPr kumimoji="0" lang="de-DE" sz="1600" b="0" i="0" u="none" strike="noStrike" kern="1200" cap="none" spc="0" normalizeH="0" baseline="0" noProof="0" dirty="0">
                <a:ln>
                  <a:noFill/>
                </a:ln>
                <a:effectLst/>
                <a:uLnTx/>
                <a:uFillTx/>
                <a:latin typeface="Arial" panose="020B0604020202020204" pitchFamily="34" charset="0"/>
                <a:cs typeface="Arial" panose="020B0604020202020204" pitchFamily="34" charset="0"/>
              </a:rPr>
              <a:t>Sie sind Naturdenkmäler</a:t>
            </a:r>
          </a:p>
          <a:p>
            <a:pPr marL="271463" marR="0" lvl="0" indent="-271463" algn="l" defTabSz="457200" rtl="0" eaLnBrk="1" fontAlgn="auto" latinLnBrk="0" hangingPunct="1">
              <a:lnSpc>
                <a:spcPts val="2600"/>
              </a:lnSpc>
              <a:spcBef>
                <a:spcPts val="0"/>
              </a:spcBef>
              <a:spcAft>
                <a:spcPts val="0"/>
              </a:spcAft>
              <a:buClrTx/>
              <a:buSzTx/>
              <a:buFont typeface="Wingdings" panose="05000000000000000000" pitchFamily="2" charset="2"/>
              <a:buChar char="§"/>
              <a:tabLst/>
              <a:defRPr/>
            </a:pPr>
            <a:r>
              <a:rPr lang="de-DE" sz="1600" dirty="0">
                <a:latin typeface="Arial" panose="020B0604020202020204" pitchFamily="34" charset="0"/>
                <a:cs typeface="Arial" panose="020B0604020202020204" pitchFamily="34" charset="0"/>
              </a:rPr>
              <a:t>Sie sind </a:t>
            </a:r>
            <a:r>
              <a:rPr kumimoji="0" lang="de-DE" sz="1600" b="0" i="0" u="none" strike="noStrike" kern="1200" cap="none" spc="0" normalizeH="0" baseline="0" noProof="0" dirty="0">
                <a:ln>
                  <a:noFill/>
                </a:ln>
                <a:effectLst/>
                <a:uLnTx/>
                <a:uFillTx/>
                <a:latin typeface="Arial" panose="020B0604020202020204" pitchFamily="34" charset="0"/>
                <a:cs typeface="Arial" panose="020B0604020202020204" pitchFamily="34" charset="0"/>
              </a:rPr>
              <a:t>für die Öffentlichkeit und die Wissenschaft </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von </a:t>
            </a:r>
            <a:r>
              <a:rPr kumimoji="0" lang="de-DE" sz="1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grossem</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Wert</a:t>
            </a:r>
          </a:p>
          <a:p>
            <a:pPr marL="271463" marR="0" lvl="0" indent="-271463" algn="l" defTabSz="457200" rtl="0" eaLnBrk="1" fontAlgn="auto" latinLnBrk="0" hangingPunct="1">
              <a:lnSpc>
                <a:spcPts val="2600"/>
              </a:lnSpc>
              <a:spcBef>
                <a:spcPts val="0"/>
              </a:spcBef>
              <a:spcAft>
                <a:spcPts val="0"/>
              </a:spcAft>
              <a:buClrTx/>
              <a:buSzTx/>
              <a:buFont typeface="Wingdings" panose="05000000000000000000" pitchFamily="2" charset="2"/>
              <a:buChar char="§"/>
              <a:tabLst/>
              <a:defRPr/>
            </a:pPr>
            <a:r>
              <a:rPr lang="de-DE" sz="1600" dirty="0">
                <a:solidFill>
                  <a:prstClr val="black"/>
                </a:solidFill>
                <a:latin typeface="Arial" panose="020B0604020202020204" pitchFamily="34" charset="0"/>
                <a:cs typeface="Arial" panose="020B0604020202020204" pitchFamily="34" charset="0"/>
              </a:rPr>
              <a:t>Sie sollten ungeschmälert erhalten werden</a:t>
            </a:r>
          </a:p>
          <a:p>
            <a:pPr lvl="0">
              <a:lnSpc>
                <a:spcPts val="2600"/>
              </a:lnSpc>
              <a:defRPr/>
            </a:pPr>
            <a:endParaRPr lang="de-DE" sz="1600" dirty="0">
              <a:solidFill>
                <a:prstClr val="black"/>
              </a:solidFill>
              <a:latin typeface="Arial" panose="020B0604020202020204" pitchFamily="34" charset="0"/>
              <a:cs typeface="Arial" panose="020B0604020202020204" pitchFamily="34" charset="0"/>
            </a:endParaRPr>
          </a:p>
          <a:p>
            <a:pPr lvl="0">
              <a:lnSpc>
                <a:spcPts val="2600"/>
              </a:lnSpc>
              <a:defRPr/>
            </a:pPr>
            <a:r>
              <a:rPr lang="de-DE" sz="1600" dirty="0">
                <a:solidFill>
                  <a:prstClr val="black"/>
                </a:solidFill>
                <a:latin typeface="Arial" panose="020B0604020202020204" pitchFamily="34" charset="0"/>
                <a:cs typeface="Arial" panose="020B0604020202020204" pitchFamily="34" charset="0"/>
              </a:rPr>
              <a:t>Weiche Faktoren wie Wildnis, Unberührtheit, Landschaftsqualität, Landschaftserlebnis </a:t>
            </a:r>
            <a:r>
              <a:rPr lang="de-DE" sz="1600" dirty="0" err="1">
                <a:solidFill>
                  <a:prstClr val="black"/>
                </a:solidFill>
                <a:latin typeface="Arial" panose="020B0604020202020204" pitchFamily="34" charset="0"/>
                <a:cs typeface="Arial" panose="020B0604020202020204" pitchFamily="34" charset="0"/>
              </a:rPr>
              <a:t>fliessen</a:t>
            </a:r>
            <a:r>
              <a:rPr lang="de-DE" sz="1600" dirty="0">
                <a:solidFill>
                  <a:prstClr val="black"/>
                </a:solidFill>
                <a:latin typeface="Arial" panose="020B0604020202020204" pitchFamily="34" charset="0"/>
                <a:cs typeface="Arial" panose="020B0604020202020204" pitchFamily="34" charset="0"/>
              </a:rPr>
              <a:t> bisher nicht in die Bewertung dieser Gebiete ein.</a:t>
            </a:r>
          </a:p>
          <a:p>
            <a:pPr marR="0" lvl="0" algn="l" defTabSz="457200" rtl="0" eaLnBrk="1" fontAlgn="auto" latinLnBrk="0" hangingPunct="1">
              <a:lnSpc>
                <a:spcPts val="2600"/>
              </a:lnSpc>
              <a:spcBef>
                <a:spcPts val="0"/>
              </a:spcBef>
              <a:spcAft>
                <a:spcPts val="0"/>
              </a:spcAft>
              <a:buClrTx/>
              <a:buSzTx/>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R="0" lvl="0" algn="l" defTabSz="457200" rtl="0" eaLnBrk="1" fontAlgn="auto" latinLnBrk="0" hangingPunct="1">
              <a:lnSpc>
                <a:spcPts val="2600"/>
              </a:lnSpc>
              <a:spcBef>
                <a:spcPts val="0"/>
              </a:spcBef>
              <a:spcAft>
                <a:spcPts val="0"/>
              </a:spcAft>
              <a:buClrTx/>
              <a:buSzTx/>
              <a:tabLst/>
              <a:defRPr/>
            </a:pPr>
            <a:r>
              <a:rPr lang="de-DE" sz="1600" dirty="0">
                <a:solidFill>
                  <a:prstClr val="black"/>
                </a:solidFill>
                <a:latin typeface="Arial" panose="020B0604020202020204" pitchFamily="34" charset="0"/>
                <a:cs typeface="Arial" panose="020B0604020202020204" pitchFamily="34" charset="0"/>
              </a:rPr>
              <a:t>In der </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Gesetzgebung des Bundes fehlen spezifische Schutzbestimmungen für Geotope. Sie können aber indirekt durch das NHG (als Naturdenkmäler, Teil von BLN-Gebieten oder Naturpark), das Raumplanungsgesetz oder kantonale Gesetzgebung geschützt werden. Es fehlt aber der Auftrag an Bund und Kantone, Geotope systematisch zu erheben, zu schützen und zu pflegen.</a:t>
            </a:r>
            <a:endParaRPr lang="de-DE" sz="1600" dirty="0">
              <a:solidFill>
                <a:prstClr val="black"/>
              </a:solidFill>
              <a:latin typeface="Arial" panose="020B0604020202020204" pitchFamily="34" charset="0"/>
              <a:cs typeface="Arial" panose="020B0604020202020204" pitchFamily="34" charset="0"/>
            </a:endParaRPr>
          </a:p>
          <a:p>
            <a:pPr marR="0" lvl="0" algn="l" defTabSz="457200" rtl="0" eaLnBrk="1" fontAlgn="auto" latinLnBrk="0" hangingPunct="1">
              <a:lnSpc>
                <a:spcPts val="2600"/>
              </a:lnSpc>
              <a:spcBef>
                <a:spcPts val="0"/>
              </a:spcBef>
              <a:spcAft>
                <a:spcPts val="0"/>
              </a:spcAft>
              <a:buClrTx/>
              <a:buSzTx/>
              <a:tabLst/>
              <a:defRPr/>
            </a:pPr>
            <a:endParaRPr lang="de-DE" sz="1600" dirty="0">
              <a:solidFill>
                <a:prstClr val="black"/>
              </a:solidFill>
              <a:latin typeface="Arial" panose="020B0604020202020204" pitchFamily="34" charset="0"/>
              <a:cs typeface="Arial" panose="020B0604020202020204" pitchFamily="34" charset="0"/>
            </a:endParaRPr>
          </a:p>
          <a:p>
            <a:pPr marR="0" lvl="0" algn="l" defTabSz="457200" rtl="0" eaLnBrk="1" fontAlgn="auto" latinLnBrk="0" hangingPunct="1">
              <a:lnSpc>
                <a:spcPts val="2600"/>
              </a:lnSpc>
              <a:spcBef>
                <a:spcPts val="0"/>
              </a:spcBef>
              <a:spcAft>
                <a:spcPts val="0"/>
              </a:spcAft>
              <a:buClrTx/>
              <a:buSzTx/>
              <a:tabLst/>
              <a:defRPr/>
            </a:pPr>
            <a:endParaRPr lang="de-DE" sz="1600" dirty="0">
              <a:solidFill>
                <a:prstClr val="black"/>
              </a:solidFill>
              <a:latin typeface="Arial" panose="020B0604020202020204" pitchFamily="34" charset="0"/>
              <a:cs typeface="Arial" panose="020B0604020202020204" pitchFamily="34" charset="0"/>
            </a:endParaRPr>
          </a:p>
          <a:p>
            <a:pPr marR="0" lvl="0" algn="l" defTabSz="457200" rtl="0" eaLnBrk="1" fontAlgn="auto" latinLnBrk="0" hangingPunct="1">
              <a:lnSpc>
                <a:spcPts val="2600"/>
              </a:lnSpc>
              <a:spcBef>
                <a:spcPts val="0"/>
              </a:spcBef>
              <a:spcAft>
                <a:spcPts val="0"/>
              </a:spcAft>
              <a:buClrTx/>
              <a:buSzTx/>
              <a:tabLst/>
              <a:defRPr/>
            </a:pPr>
            <a:endParaRPr kumimoji="0" lang="de-CH"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338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39C6CFE-943B-4964-9E5F-6527C27F6FF5}"/>
              </a:ext>
            </a:extLst>
          </p:cNvPr>
          <p:cNvSpPr txBox="1"/>
          <p:nvPr/>
        </p:nvSpPr>
        <p:spPr>
          <a:xfrm>
            <a:off x="647353" y="503312"/>
            <a:ext cx="8712968" cy="62778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Gletschervorfelder als Geotope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ts val="2600"/>
              </a:lnSpc>
              <a:spcBef>
                <a:spcPts val="0"/>
              </a:spcBef>
              <a:spcAft>
                <a:spcPts val="0"/>
              </a:spcAft>
              <a:buClrTx/>
              <a:buSzTx/>
              <a:buFont typeface="Wingdings" panose="05000000000000000000" pitchFamily="2" charset="2"/>
              <a:buChar char="§"/>
              <a:tabLst/>
              <a:defRPr/>
            </a:pPr>
            <a:r>
              <a:rPr kumimoji="0" lang="de-DE"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Bereits 1998 bei der Erstellung des IGLES-Inventars wurde auf das grundlegende Problem hingewiesen, dass Gletschervorfelder keine Biotope, sondern </a:t>
            </a:r>
            <a:r>
              <a:rPr kumimoji="0" lang="de-DE" sz="1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Geotope</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sind: </a:t>
            </a:r>
          </a:p>
          <a:p>
            <a:pPr marL="285750" marR="0" lvl="0" indent="-285750" algn="l" defTabSz="457200" rtl="0" eaLnBrk="1" fontAlgn="auto" latinLnBrk="0" hangingPunct="1">
              <a:lnSpc>
                <a:spcPts val="2600"/>
              </a:lnSpc>
              <a:spcBef>
                <a:spcPts val="0"/>
              </a:spcBef>
              <a:spcAft>
                <a:spcPts val="0"/>
              </a:spcAft>
              <a:buClrTx/>
              <a:buSzTx/>
              <a:buFont typeface="Wingdings" panose="05000000000000000000" pitchFamily="2" charset="2"/>
              <a:buChar char="§"/>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68288" marR="0" lvl="0" algn="l" defTabSz="457200" rtl="0" eaLnBrk="1" fontAlgn="auto" latinLnBrk="0" hangingPunct="1">
              <a:lnSpc>
                <a:spcPts val="2600"/>
              </a:lnSpc>
              <a:spcBef>
                <a:spcPts val="0"/>
              </a:spcBef>
              <a:spcAft>
                <a:spcPts val="0"/>
              </a:spcAft>
              <a:buClrTx/>
              <a:buSzTx/>
              <a:tabLst/>
              <a:defRPr/>
            </a:pPr>
            <a:r>
              <a:rPr kumimoji="0" lang="de-DE" sz="1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„Gletschervorfelder sind Zeugen der Erdgeschichte, denn sie dokumentieren die Entwicklung von Landschaft und Klima. </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Deshalb können diese Lebensräume auch als Geotope bezeichnet werden. Bislang ist dieser Ausdruck in der Gesetzgebung des Bundes aber nicht ausdrücklich erwähnt worden, obwohl diese Naturdenkmäler sowohl für die Öffentlichkeit als auch für die Wissenschaft von </a:t>
            </a:r>
            <a:r>
              <a:rPr kumimoji="0" lang="de-DE" sz="1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grossem</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Wert sind und ungeschmälert erhalten werden sollten.“</a:t>
            </a:r>
          </a:p>
          <a:p>
            <a:pPr marL="285750" marR="0" lvl="0" indent="-285750" algn="l" defTabSz="457200" rtl="0" eaLnBrk="1" fontAlgn="auto" latinLnBrk="0" hangingPunct="1">
              <a:lnSpc>
                <a:spcPts val="2600"/>
              </a:lnSpc>
              <a:spcBef>
                <a:spcPts val="0"/>
              </a:spcBef>
              <a:spcAft>
                <a:spcPts val="0"/>
              </a:spcAft>
              <a:buClrTx/>
              <a:buSzTx/>
              <a:buFont typeface="Wingdings" panose="05000000000000000000" pitchFamily="2" charset="2"/>
              <a:buChar char="§"/>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457200" rtl="0" eaLnBrk="1" fontAlgn="auto" latinLnBrk="0" hangingPunct="1">
              <a:lnSpc>
                <a:spcPts val="2600"/>
              </a:lnSpc>
              <a:spcBef>
                <a:spcPts val="0"/>
              </a:spcBef>
              <a:spcAft>
                <a:spcPts val="0"/>
              </a:spcAft>
              <a:buClrTx/>
              <a:buSzTx/>
              <a:buFont typeface="Wingdings" panose="05000000000000000000" pitchFamily="2" charset="2"/>
              <a:buChar char="§"/>
              <a:tabLst/>
              <a:defRPr/>
            </a:pPr>
            <a:r>
              <a:rPr kumimoji="0" lang="de-DE"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Angesichts des Klimawandels und der absehbaren Interessenkonflikte im alpinen Raum wäre es dringend nötig, eine Diskussion über diese Themen zu führen. Gerade am Beispiel des Triftgebietes zeigt sich, dass heute die nötigen </a:t>
            </a:r>
            <a:r>
              <a:rPr kumimoji="0" lang="de-DE" sz="1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Instrumente fehlen</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um ein derart wertvolles Gebiet zu erhalten.</a:t>
            </a:r>
          </a:p>
          <a:p>
            <a:pPr marL="268288" marR="0" lvl="0" algn="l" defTabSz="457200" rtl="0" eaLnBrk="1" fontAlgn="auto" latinLnBrk="0" hangingPunct="1">
              <a:lnSpc>
                <a:spcPts val="2600"/>
              </a:lnSpc>
              <a:spcBef>
                <a:spcPts val="0"/>
              </a:spcBef>
              <a:spcAft>
                <a:spcPts val="0"/>
              </a:spcAft>
              <a:buClrTx/>
              <a:buSzTx/>
              <a:tabLst/>
              <a:defRPr/>
            </a:pPr>
            <a:endParaRPr lang="de-DE" sz="1600" dirty="0">
              <a:solidFill>
                <a:prstClr val="black"/>
              </a:solidFill>
              <a:latin typeface="Arial" panose="020B0604020202020204" pitchFamily="34" charset="0"/>
              <a:cs typeface="Arial" panose="020B0604020202020204" pitchFamily="34" charset="0"/>
            </a:endParaRPr>
          </a:p>
          <a:p>
            <a:pPr marL="268288" marR="0" lvl="0" algn="l" defTabSz="457200" rtl="0" eaLnBrk="1" fontAlgn="auto" latinLnBrk="0" hangingPunct="1">
              <a:lnSpc>
                <a:spcPts val="2600"/>
              </a:lnSpc>
              <a:spcBef>
                <a:spcPts val="0"/>
              </a:spcBef>
              <a:spcAft>
                <a:spcPts val="0"/>
              </a:spcAft>
              <a:buClrTx/>
              <a:buSzTx/>
              <a:tabLst/>
              <a:defRPr/>
            </a:pPr>
            <a:r>
              <a:rPr lang="de-DE" sz="1600" dirty="0">
                <a:solidFill>
                  <a:prstClr val="black"/>
                </a:solidFill>
                <a:latin typeface="Arial" panose="020B0604020202020204" pitchFamily="34" charset="0"/>
                <a:cs typeface="Arial" panose="020B0604020202020204" pitchFamily="34" charset="0"/>
              </a:rPr>
              <a:t>Weiche Faktoren wie Wildnis, Unberührtheit, Landschaftsqualität, Landschaftserlebnis </a:t>
            </a:r>
            <a:r>
              <a:rPr lang="de-DE" sz="1600" dirty="0" err="1">
                <a:solidFill>
                  <a:prstClr val="black"/>
                </a:solidFill>
                <a:latin typeface="Arial" panose="020B0604020202020204" pitchFamily="34" charset="0"/>
                <a:cs typeface="Arial" panose="020B0604020202020204" pitchFamily="34" charset="0"/>
              </a:rPr>
              <a:t>fliessen</a:t>
            </a:r>
            <a:r>
              <a:rPr lang="de-DE" sz="1600" dirty="0">
                <a:solidFill>
                  <a:prstClr val="black"/>
                </a:solidFill>
                <a:latin typeface="Arial" panose="020B0604020202020204" pitchFamily="34" charset="0"/>
                <a:cs typeface="Arial" panose="020B0604020202020204" pitchFamily="34" charset="0"/>
              </a:rPr>
              <a:t> bisher nicht in die Bewertung dieser Gebiete ein.</a:t>
            </a:r>
            <a:endParaRPr kumimoji="0" lang="de-CH"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0975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a:extLst>
              <a:ext uri="{FF2B5EF4-FFF2-40B4-BE49-F238E27FC236}">
                <a16:creationId xmlns:a16="http://schemas.microsoft.com/office/drawing/2014/main" id="{C8E3558B-4EBA-458E-BEDC-A806FF7D2342}"/>
              </a:ext>
            </a:extLst>
          </p:cNvPr>
          <p:cNvSpPr txBox="1"/>
          <p:nvPr/>
        </p:nvSpPr>
        <p:spPr>
          <a:xfrm>
            <a:off x="5972663" y="503312"/>
            <a:ext cx="4772474" cy="707886"/>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Bestehende BLN-Gebiete</a:t>
            </a:r>
          </a:p>
          <a:p>
            <a:r>
              <a:rPr lang="de-CH" sz="1200" dirty="0">
                <a:latin typeface="Arial" panose="020B0604020202020204" pitchFamily="34" charset="0"/>
                <a:cs typeface="Arial" panose="020B0604020202020204" pitchFamily="34" charset="0"/>
              </a:rPr>
              <a:t>Nr. 1507 Berner Hochalpen und Aletsch-</a:t>
            </a:r>
            <a:r>
              <a:rPr lang="de-CH" sz="1200" dirty="0" err="1">
                <a:latin typeface="Arial" panose="020B0604020202020204" pitchFamily="34" charset="0"/>
                <a:cs typeface="Arial" panose="020B0604020202020204" pitchFamily="34" charset="0"/>
              </a:rPr>
              <a:t>Bietschhorn</a:t>
            </a:r>
            <a:r>
              <a:rPr lang="de-CH" sz="1200" dirty="0">
                <a:latin typeface="Arial" panose="020B0604020202020204" pitchFamily="34" charset="0"/>
                <a:cs typeface="Arial" panose="020B0604020202020204" pitchFamily="34" charset="0"/>
              </a:rPr>
              <a:t>-Gebiet</a:t>
            </a:r>
          </a:p>
          <a:p>
            <a:r>
              <a:rPr lang="de-CH" sz="1200" dirty="0">
                <a:latin typeface="Arial" panose="020B0604020202020204" pitchFamily="34" charset="0"/>
                <a:cs typeface="Arial" panose="020B0604020202020204" pitchFamily="34" charset="0"/>
              </a:rPr>
              <a:t>Nr. 1710 Rhonegletscher mit Vorgelände</a:t>
            </a:r>
            <a:endParaRPr lang="de-CH" dirty="0"/>
          </a:p>
        </p:txBody>
      </p:sp>
      <p:sp>
        <p:nvSpPr>
          <p:cNvPr id="13" name="Rechteck 12">
            <a:extLst>
              <a:ext uri="{FF2B5EF4-FFF2-40B4-BE49-F238E27FC236}">
                <a16:creationId xmlns:a16="http://schemas.microsoft.com/office/drawing/2014/main" id="{2A1B15EC-54D7-4B2F-9315-F21420B80B8A}"/>
              </a:ext>
            </a:extLst>
          </p:cNvPr>
          <p:cNvSpPr/>
          <p:nvPr/>
        </p:nvSpPr>
        <p:spPr>
          <a:xfrm>
            <a:off x="5396598" y="575320"/>
            <a:ext cx="472488" cy="216024"/>
          </a:xfrm>
          <a:prstGeom prst="rect">
            <a:avLst/>
          </a:prstGeom>
          <a:solidFill>
            <a:srgbClr val="FF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Textfeld 14">
            <a:extLst>
              <a:ext uri="{FF2B5EF4-FFF2-40B4-BE49-F238E27FC236}">
                <a16:creationId xmlns:a16="http://schemas.microsoft.com/office/drawing/2014/main" id="{A6A1B992-3260-4D10-82AF-8B79D220986F}"/>
              </a:ext>
            </a:extLst>
          </p:cNvPr>
          <p:cNvSpPr txBox="1"/>
          <p:nvPr/>
        </p:nvSpPr>
        <p:spPr>
          <a:xfrm>
            <a:off x="5325969" y="1655440"/>
            <a:ext cx="5473794" cy="4556888"/>
          </a:xfrm>
          <a:prstGeom prst="rect">
            <a:avLst/>
          </a:prstGeom>
          <a:noFill/>
        </p:spPr>
        <p:txBody>
          <a:bodyPr wrap="square" rtlCol="0">
            <a:spAutoFit/>
          </a:bodyPr>
          <a:lstStyle/>
          <a:p>
            <a:pPr>
              <a:lnSpc>
                <a:spcPts val="2200"/>
              </a:lnSpc>
              <a:spcAft>
                <a:spcPts val="600"/>
              </a:spcAft>
            </a:pPr>
            <a:r>
              <a:rPr lang="de-DE" sz="1600" dirty="0">
                <a:latin typeface="Arial" panose="020B0604020202020204" pitchFamily="34" charset="0"/>
                <a:cs typeface="Arial" panose="020B0604020202020204" pitchFamily="34" charset="0"/>
              </a:rPr>
              <a:t>Schutzziele in den BLN-Gebieten sind u.a. </a:t>
            </a:r>
            <a:endParaRPr lang="de-CH" sz="1600" b="0" i="0" u="none" strike="noStrike" baseline="0" dirty="0">
              <a:solidFill>
                <a:srgbClr val="000000"/>
              </a:solidFill>
              <a:latin typeface="Arial" panose="020B0604020202020204" pitchFamily="34" charset="0"/>
              <a:cs typeface="Arial" panose="020B0604020202020204" pitchFamily="34" charset="0"/>
            </a:endParaRPr>
          </a:p>
          <a:p>
            <a:pPr marL="285750" indent="-285750">
              <a:lnSpc>
                <a:spcPts val="2200"/>
              </a:lnSpc>
              <a:spcAft>
                <a:spcPts val="600"/>
              </a:spcAft>
              <a:buFont typeface="Wingdings" panose="05000000000000000000" pitchFamily="2" charset="2"/>
              <a:buChar char="§"/>
            </a:pPr>
            <a:r>
              <a:rPr lang="de-DE" sz="1600" dirty="0">
                <a:latin typeface="Arial" panose="020B0604020202020204" pitchFamily="34" charset="0"/>
                <a:cs typeface="Arial" panose="020B0604020202020204" pitchFamily="34" charset="0"/>
              </a:rPr>
              <a:t>die Erhaltung </a:t>
            </a:r>
            <a:r>
              <a:rPr lang="de-DE" sz="1600" b="0" i="0" u="none" strike="noStrike" baseline="0" dirty="0">
                <a:solidFill>
                  <a:srgbClr val="000000"/>
                </a:solidFill>
                <a:latin typeface="Arial" panose="020B0604020202020204" pitchFamily="34" charset="0"/>
                <a:cs typeface="Arial" panose="020B0604020202020204" pitchFamily="34" charset="0"/>
              </a:rPr>
              <a:t>der Naturlandschaften in ihrer Ursprünglichkeit, Unberührtheit und Vielfalt</a:t>
            </a:r>
            <a:endParaRPr lang="de-CH" sz="1600" b="0" i="0" u="none" strike="noStrike" baseline="0" dirty="0">
              <a:solidFill>
                <a:srgbClr val="000000"/>
              </a:solidFill>
              <a:latin typeface="Arial" panose="020B0604020202020204" pitchFamily="34" charset="0"/>
              <a:cs typeface="Arial" panose="020B0604020202020204" pitchFamily="34" charset="0"/>
            </a:endParaRPr>
          </a:p>
          <a:p>
            <a:pPr marL="285750" indent="-285750">
              <a:lnSpc>
                <a:spcPts val="2200"/>
              </a:lnSpc>
              <a:spcAft>
                <a:spcPts val="600"/>
              </a:spcAft>
              <a:buFont typeface="Wingdings" panose="05000000000000000000" pitchFamily="2" charset="2"/>
              <a:buChar char="§"/>
            </a:pPr>
            <a:r>
              <a:rPr lang="de-DE" sz="1600" dirty="0">
                <a:latin typeface="Arial" panose="020B0604020202020204" pitchFamily="34" charset="0"/>
                <a:cs typeface="Arial" panose="020B0604020202020204" pitchFamily="34" charset="0"/>
              </a:rPr>
              <a:t>die Erhaltung </a:t>
            </a:r>
            <a:r>
              <a:rPr lang="de-DE" sz="1600" b="0" i="0" u="none" strike="noStrike" baseline="0" dirty="0">
                <a:solidFill>
                  <a:srgbClr val="000000"/>
                </a:solidFill>
                <a:latin typeface="Arial" panose="020B0604020202020204" pitchFamily="34" charset="0"/>
                <a:cs typeface="Arial" panose="020B0604020202020204" pitchFamily="34" charset="0"/>
              </a:rPr>
              <a:t>der natürlichen Dynamik der </a:t>
            </a:r>
            <a:r>
              <a:rPr lang="de-DE" sz="1600" b="0" i="0" u="none" strike="noStrike" baseline="0" dirty="0" err="1">
                <a:solidFill>
                  <a:srgbClr val="000000"/>
                </a:solidFill>
                <a:latin typeface="Arial" panose="020B0604020202020204" pitchFamily="34" charset="0"/>
                <a:cs typeface="Arial" panose="020B0604020202020204" pitchFamily="34" charset="0"/>
              </a:rPr>
              <a:t>Fliessgewässer</a:t>
            </a:r>
            <a:endParaRPr lang="de-CH" sz="1600" b="0" i="0" u="none" strike="noStrike" baseline="0" dirty="0">
              <a:solidFill>
                <a:srgbClr val="000000"/>
              </a:solidFill>
              <a:latin typeface="Arial" panose="020B0604020202020204" pitchFamily="34" charset="0"/>
              <a:cs typeface="Arial" panose="020B0604020202020204" pitchFamily="34" charset="0"/>
            </a:endParaRPr>
          </a:p>
          <a:p>
            <a:pPr marL="285750" indent="-285750">
              <a:lnSpc>
                <a:spcPts val="2200"/>
              </a:lnSpc>
              <a:spcAft>
                <a:spcPts val="600"/>
              </a:spcAft>
              <a:buFont typeface="Wingdings" panose="05000000000000000000" pitchFamily="2" charset="2"/>
              <a:buChar char="§"/>
            </a:pPr>
            <a:r>
              <a:rPr lang="de-DE" sz="1600" dirty="0">
                <a:latin typeface="Arial" panose="020B0604020202020204" pitchFamily="34" charset="0"/>
                <a:cs typeface="Arial" panose="020B0604020202020204" pitchFamily="34" charset="0"/>
              </a:rPr>
              <a:t>die Erhaltung </a:t>
            </a:r>
            <a:r>
              <a:rPr lang="de-DE" sz="1600" b="0" i="0" u="none" strike="noStrike" baseline="0" dirty="0">
                <a:solidFill>
                  <a:srgbClr val="000000"/>
                </a:solidFill>
                <a:latin typeface="Arial" panose="020B0604020202020204" pitchFamily="34" charset="0"/>
                <a:cs typeface="Arial" panose="020B0604020202020204" pitchFamily="34" charset="0"/>
              </a:rPr>
              <a:t>der Gewässer und ihre Lebensräume in einem natürlichen und naturnahen Zustand</a:t>
            </a:r>
            <a:endParaRPr lang="de-CH" sz="1600" b="0" i="0" u="none" strike="noStrike" baseline="0" dirty="0">
              <a:solidFill>
                <a:srgbClr val="000000"/>
              </a:solidFill>
              <a:latin typeface="Arial" panose="020B0604020202020204" pitchFamily="34" charset="0"/>
              <a:cs typeface="Arial" panose="020B0604020202020204" pitchFamily="34" charset="0"/>
            </a:endParaRPr>
          </a:p>
          <a:p>
            <a:pPr marL="285750" indent="-285750">
              <a:lnSpc>
                <a:spcPts val="2200"/>
              </a:lnSpc>
              <a:spcAft>
                <a:spcPts val="600"/>
              </a:spcAft>
              <a:buFont typeface="Wingdings" panose="05000000000000000000" pitchFamily="2" charset="2"/>
              <a:buChar char="§"/>
            </a:pPr>
            <a:r>
              <a:rPr lang="de-DE" sz="1600" dirty="0">
                <a:latin typeface="Arial" panose="020B0604020202020204" pitchFamily="34" charset="0"/>
                <a:cs typeface="Arial" panose="020B0604020202020204" pitchFamily="34" charset="0"/>
              </a:rPr>
              <a:t>die Erhaltung </a:t>
            </a:r>
            <a:r>
              <a:rPr lang="de-DE" sz="1600" i="0" u="none" strike="noStrike" baseline="0" dirty="0">
                <a:solidFill>
                  <a:srgbClr val="000000"/>
                </a:solidFill>
                <a:latin typeface="Arial" panose="020B0604020202020204" pitchFamily="34" charset="0"/>
                <a:cs typeface="Arial" panose="020B0604020202020204" pitchFamily="34" charset="0"/>
              </a:rPr>
              <a:t>des geomorphologischen Formenschatzes und der geologischen Formationen</a:t>
            </a:r>
            <a:endParaRPr lang="de-CH" sz="1600" i="0" u="none" strike="noStrike" baseline="0" dirty="0">
              <a:solidFill>
                <a:srgbClr val="000000"/>
              </a:solidFill>
              <a:latin typeface="Arial" panose="020B0604020202020204" pitchFamily="34" charset="0"/>
              <a:cs typeface="Arial" panose="020B0604020202020204" pitchFamily="34" charset="0"/>
            </a:endParaRPr>
          </a:p>
          <a:p>
            <a:pPr marL="285750" indent="-285750">
              <a:lnSpc>
                <a:spcPts val="2200"/>
              </a:lnSpc>
              <a:spcAft>
                <a:spcPts val="600"/>
              </a:spcAft>
              <a:buFont typeface="Wingdings" panose="05000000000000000000" pitchFamily="2" charset="2"/>
              <a:buChar char="§"/>
            </a:pPr>
            <a:r>
              <a:rPr lang="de-DE" sz="1600" dirty="0">
                <a:latin typeface="Arial" panose="020B0604020202020204" pitchFamily="34" charset="0"/>
                <a:cs typeface="Arial" panose="020B0604020202020204" pitchFamily="34" charset="0"/>
              </a:rPr>
              <a:t>die Erhaltung </a:t>
            </a:r>
            <a:r>
              <a:rPr lang="de-DE" sz="1600" i="0" u="none" strike="noStrike" baseline="0" dirty="0">
                <a:solidFill>
                  <a:srgbClr val="000000"/>
                </a:solidFill>
                <a:latin typeface="Arial" panose="020B0604020202020204" pitchFamily="34" charset="0"/>
                <a:cs typeface="Arial" panose="020B0604020202020204" pitchFamily="34" charset="0"/>
              </a:rPr>
              <a:t>der Unberührtheit und der weitgehenden </a:t>
            </a:r>
            <a:r>
              <a:rPr lang="de-DE" sz="1600" i="0" u="none" strike="noStrike" baseline="0" dirty="0" err="1">
                <a:solidFill>
                  <a:srgbClr val="000000"/>
                </a:solidFill>
                <a:latin typeface="Arial" panose="020B0604020202020204" pitchFamily="34" charset="0"/>
                <a:cs typeface="Arial" panose="020B0604020202020204" pitchFamily="34" charset="0"/>
              </a:rPr>
              <a:t>Unerschlossenheit</a:t>
            </a:r>
            <a:r>
              <a:rPr lang="de-DE" sz="1600" i="0" u="none" strike="noStrike" baseline="0" dirty="0">
                <a:solidFill>
                  <a:srgbClr val="000000"/>
                </a:solidFill>
                <a:latin typeface="Arial" panose="020B0604020202020204" pitchFamily="34" charset="0"/>
                <a:cs typeface="Arial" panose="020B0604020202020204" pitchFamily="34" charset="0"/>
              </a:rPr>
              <a:t> der Gebirgslandschaft </a:t>
            </a:r>
            <a:endParaRPr lang="de-CH" sz="1600" i="0" u="none" strike="noStrike" baseline="0" dirty="0">
              <a:solidFill>
                <a:srgbClr val="000000"/>
              </a:solidFill>
              <a:latin typeface="Arial" panose="020B0604020202020204" pitchFamily="34" charset="0"/>
              <a:cs typeface="Arial" panose="020B0604020202020204" pitchFamily="34" charset="0"/>
            </a:endParaRPr>
          </a:p>
          <a:p>
            <a:pPr marL="285750" indent="-285750">
              <a:lnSpc>
                <a:spcPts val="2200"/>
              </a:lnSpc>
              <a:spcAft>
                <a:spcPts val="600"/>
              </a:spcAft>
              <a:buFont typeface="Wingdings" panose="05000000000000000000" pitchFamily="2" charset="2"/>
              <a:buChar char="§"/>
            </a:pPr>
            <a:r>
              <a:rPr lang="de-DE" sz="1600" dirty="0">
                <a:latin typeface="Arial" panose="020B0604020202020204" pitchFamily="34" charset="0"/>
                <a:cs typeface="Arial" panose="020B0604020202020204" pitchFamily="34" charset="0"/>
              </a:rPr>
              <a:t>die Erhaltung </a:t>
            </a:r>
            <a:r>
              <a:rPr lang="de-DE" sz="1600" i="0" u="none" strike="noStrike" baseline="0" dirty="0">
                <a:solidFill>
                  <a:srgbClr val="000000"/>
                </a:solidFill>
                <a:latin typeface="Arial" panose="020B0604020202020204" pitchFamily="34" charset="0"/>
                <a:cs typeface="Arial" panose="020B0604020202020204" pitchFamily="34" charset="0"/>
              </a:rPr>
              <a:t>der Ruhe und Abgeschiedenheit im </a:t>
            </a:r>
            <a:r>
              <a:rPr lang="de-DE" sz="1600" b="0" i="0" u="none" strike="noStrike" baseline="0" dirty="0">
                <a:solidFill>
                  <a:srgbClr val="000000"/>
                </a:solidFill>
                <a:latin typeface="Arial" panose="020B0604020202020204" pitchFamily="34" charset="0"/>
                <a:cs typeface="Arial" panose="020B0604020202020204" pitchFamily="34" charset="0"/>
              </a:rPr>
              <a:t>Hochgebirge</a:t>
            </a:r>
          </a:p>
          <a:p>
            <a:pPr marL="285750" indent="-285750">
              <a:lnSpc>
                <a:spcPts val="2200"/>
              </a:lnSpc>
              <a:spcAft>
                <a:spcPts val="600"/>
              </a:spcAft>
              <a:buFont typeface="Wingdings" panose="05000000000000000000" pitchFamily="2" charset="2"/>
              <a:buChar char="§"/>
            </a:pPr>
            <a:endParaRPr lang="de-CH"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76AC834E-8C6C-4F53-B351-F88515E80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00" y="0"/>
            <a:ext cx="5021743" cy="7199313"/>
          </a:xfrm>
          <a:prstGeom prst="rect">
            <a:avLst/>
          </a:prstGeom>
        </p:spPr>
      </p:pic>
    </p:spTree>
    <p:extLst>
      <p:ext uri="{BB962C8B-B14F-4D97-AF65-F5344CB8AC3E}">
        <p14:creationId xmlns:p14="http://schemas.microsoft.com/office/powerpoint/2010/main" val="2299119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AFA5116-3E11-4669-BFFC-5F3C2DCEB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5548" y="0"/>
            <a:ext cx="5012086" cy="7199313"/>
          </a:xfrm>
          <a:prstGeom prst="rect">
            <a:avLst/>
          </a:prstGeom>
        </p:spPr>
      </p:pic>
      <p:pic>
        <p:nvPicPr>
          <p:cNvPr id="7" name="Grafik 6">
            <a:extLst>
              <a:ext uri="{FF2B5EF4-FFF2-40B4-BE49-F238E27FC236}">
                <a16:creationId xmlns:a16="http://schemas.microsoft.com/office/drawing/2014/main" id="{3C0178B9-0B53-41D9-8C13-827647838F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000" y="0"/>
            <a:ext cx="4996649" cy="7199313"/>
          </a:xfrm>
          <a:prstGeom prst="rect">
            <a:avLst/>
          </a:prstGeom>
        </p:spPr>
      </p:pic>
    </p:spTree>
    <p:extLst>
      <p:ext uri="{BB962C8B-B14F-4D97-AF65-F5344CB8AC3E}">
        <p14:creationId xmlns:p14="http://schemas.microsoft.com/office/powerpoint/2010/main" val="2633294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CH" dirty="0" err="1"/>
              <a:t>Salecina</a:t>
            </a:r>
            <a:r>
              <a:rPr lang="de-CH" dirty="0"/>
              <a:t> Trift</a:t>
            </a:r>
          </a:p>
        </p:txBody>
      </p:sp>
      <p:sp>
        <p:nvSpPr>
          <p:cNvPr id="3" name="Untertitel 2"/>
          <p:cNvSpPr>
            <a:spLocks noGrp="1"/>
          </p:cNvSpPr>
          <p:nvPr>
            <p:ph type="subTitle" idx="1"/>
          </p:nvPr>
        </p:nvSpPr>
        <p:spPr/>
        <p:txBody>
          <a:bodyPr/>
          <a:lstStyle/>
          <a:p>
            <a:endParaRPr lang="de-CH" dirty="0"/>
          </a:p>
        </p:txBody>
      </p:sp>
      <p:pic>
        <p:nvPicPr>
          <p:cNvPr id="5" name="Grafik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67" y="3025"/>
            <a:ext cx="10794441" cy="7196294"/>
          </a:xfrm>
          <a:prstGeom prst="rect">
            <a:avLst/>
          </a:prstGeom>
        </p:spPr>
      </p:pic>
    </p:spTree>
    <p:extLst>
      <p:ext uri="{BB962C8B-B14F-4D97-AF65-F5344CB8AC3E}">
        <p14:creationId xmlns:p14="http://schemas.microsoft.com/office/powerpoint/2010/main" val="352891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581" y="17194"/>
            <a:ext cx="10770623" cy="7180416"/>
          </a:xfrm>
          <a:prstGeom prst="rect">
            <a:avLst/>
          </a:prstGeom>
        </p:spPr>
      </p:pic>
    </p:spTree>
    <p:extLst>
      <p:ext uri="{BB962C8B-B14F-4D97-AF65-F5344CB8AC3E}">
        <p14:creationId xmlns:p14="http://schemas.microsoft.com/office/powerpoint/2010/main" val="3778403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265724"/>
            <a:ext cx="10799762" cy="4544426"/>
          </a:xfrm>
          <a:prstGeom prst="rect">
            <a:avLst/>
          </a:prstGeom>
        </p:spPr>
      </p:pic>
    </p:spTree>
    <p:extLst>
      <p:ext uri="{BB962C8B-B14F-4D97-AF65-F5344CB8AC3E}">
        <p14:creationId xmlns:p14="http://schemas.microsoft.com/office/powerpoint/2010/main" val="3280425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4F1D435-8416-4E31-93D5-F57E8F8084E4}"/>
              </a:ext>
            </a:extLst>
          </p:cNvPr>
          <p:cNvSpPr txBox="1"/>
          <p:nvPr/>
        </p:nvSpPr>
        <p:spPr>
          <a:xfrm>
            <a:off x="1946978" y="264394"/>
            <a:ext cx="6761787" cy="830997"/>
          </a:xfrm>
          <a:prstGeom prst="rect">
            <a:avLst/>
          </a:prstGeom>
          <a:noFill/>
        </p:spPr>
        <p:txBody>
          <a:bodyPr wrap="none" rtlCol="0">
            <a:spAutoFit/>
          </a:bodyPr>
          <a:lstStyle/>
          <a:p>
            <a:r>
              <a:rPr lang="de-DE" sz="2400" dirty="0">
                <a:latin typeface="Arial" panose="020B0604020202020204" pitchFamily="34" charset="0"/>
                <a:cs typeface="Arial" panose="020B0604020202020204" pitchFamily="34" charset="0"/>
              </a:rPr>
              <a:t>Gletschervorfelder und alpine Schwemmebenen</a:t>
            </a:r>
          </a:p>
          <a:p>
            <a:endParaRPr lang="de-CH" sz="2400" dirty="0">
              <a:latin typeface="Arial" panose="020B0604020202020204" pitchFamily="34" charset="0"/>
              <a:cs typeface="Arial" panose="020B0604020202020204" pitchFamily="34" charset="0"/>
            </a:endParaRPr>
          </a:p>
        </p:txBody>
      </p:sp>
      <p:pic>
        <p:nvPicPr>
          <p:cNvPr id="8" name="Grafik 7">
            <a:extLst>
              <a:ext uri="{FF2B5EF4-FFF2-40B4-BE49-F238E27FC236}">
                <a16:creationId xmlns:a16="http://schemas.microsoft.com/office/drawing/2014/main" id="{46B3D032-A16A-4AC1-92EA-78E68130F33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79007" y="1130001"/>
            <a:ext cx="4640062" cy="4773909"/>
          </a:xfrm>
          <a:prstGeom prst="rect">
            <a:avLst/>
          </a:prstGeom>
        </p:spPr>
      </p:pic>
      <p:pic>
        <p:nvPicPr>
          <p:cNvPr id="10" name="Grafik 9">
            <a:extLst>
              <a:ext uri="{FF2B5EF4-FFF2-40B4-BE49-F238E27FC236}">
                <a16:creationId xmlns:a16="http://schemas.microsoft.com/office/drawing/2014/main" id="{74F0F909-AE52-41EE-B94F-4F57D48864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327872" y="1104436"/>
            <a:ext cx="4727572" cy="4799475"/>
          </a:xfrm>
          <a:prstGeom prst="rect">
            <a:avLst/>
          </a:prstGeom>
        </p:spPr>
      </p:pic>
    </p:spTree>
    <p:extLst>
      <p:ext uri="{BB962C8B-B14F-4D97-AF65-F5344CB8AC3E}">
        <p14:creationId xmlns:p14="http://schemas.microsoft.com/office/powerpoint/2010/main" val="3249683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4F1D435-8416-4E31-93D5-F57E8F8084E4}"/>
              </a:ext>
            </a:extLst>
          </p:cNvPr>
          <p:cNvSpPr txBox="1"/>
          <p:nvPr/>
        </p:nvSpPr>
        <p:spPr>
          <a:xfrm>
            <a:off x="1946978" y="264394"/>
            <a:ext cx="6761787" cy="830997"/>
          </a:xfrm>
          <a:prstGeom prst="rect">
            <a:avLst/>
          </a:prstGeom>
          <a:noFill/>
        </p:spPr>
        <p:txBody>
          <a:bodyPr wrap="none" rtlCol="0">
            <a:spAutoFit/>
          </a:bodyPr>
          <a:lstStyle/>
          <a:p>
            <a:r>
              <a:rPr lang="de-DE" sz="2400" dirty="0">
                <a:latin typeface="Arial" panose="020B0604020202020204" pitchFamily="34" charset="0"/>
                <a:cs typeface="Arial" panose="020B0604020202020204" pitchFamily="34" charset="0"/>
              </a:rPr>
              <a:t>Gletschervorfelder und alpine Schwemmebenen</a:t>
            </a:r>
          </a:p>
          <a:p>
            <a:endParaRPr lang="de-CH" sz="2400" dirty="0">
              <a:latin typeface="Arial" panose="020B0604020202020204" pitchFamily="34" charset="0"/>
              <a:cs typeface="Arial" panose="020B0604020202020204" pitchFamily="34" charset="0"/>
            </a:endParaRPr>
          </a:p>
        </p:txBody>
      </p:sp>
      <p:pic>
        <p:nvPicPr>
          <p:cNvPr id="8" name="Grafik 7">
            <a:extLst>
              <a:ext uri="{FF2B5EF4-FFF2-40B4-BE49-F238E27FC236}">
                <a16:creationId xmlns:a16="http://schemas.microsoft.com/office/drawing/2014/main" id="{46B3D032-A16A-4AC1-92EA-78E68130F33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79304" y="1130000"/>
            <a:ext cx="4639467" cy="4773910"/>
          </a:xfrm>
          <a:prstGeom prst="rect">
            <a:avLst/>
          </a:prstGeom>
        </p:spPr>
      </p:pic>
      <p:pic>
        <p:nvPicPr>
          <p:cNvPr id="10" name="Grafik 9">
            <a:extLst>
              <a:ext uri="{FF2B5EF4-FFF2-40B4-BE49-F238E27FC236}">
                <a16:creationId xmlns:a16="http://schemas.microsoft.com/office/drawing/2014/main" id="{74F0F909-AE52-41EE-B94F-4F57D48864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327872" y="1104572"/>
            <a:ext cx="4727572" cy="4799202"/>
          </a:xfrm>
          <a:prstGeom prst="rect">
            <a:avLst/>
          </a:prstGeom>
        </p:spPr>
      </p:pic>
      <p:sp>
        <p:nvSpPr>
          <p:cNvPr id="2" name="Textfeld 1">
            <a:extLst>
              <a:ext uri="{FF2B5EF4-FFF2-40B4-BE49-F238E27FC236}">
                <a16:creationId xmlns:a16="http://schemas.microsoft.com/office/drawing/2014/main" id="{3D8152DB-D2C6-4C52-A087-63F5D1A55330}"/>
              </a:ext>
            </a:extLst>
          </p:cNvPr>
          <p:cNvSpPr txBox="1"/>
          <p:nvPr/>
        </p:nvSpPr>
        <p:spPr>
          <a:xfrm>
            <a:off x="379303" y="5938520"/>
            <a:ext cx="4639467" cy="1015663"/>
          </a:xfrm>
          <a:prstGeom prst="rect">
            <a:avLst/>
          </a:prstGeom>
          <a:noFill/>
        </p:spPr>
        <p:txBody>
          <a:bodyPr wrap="square" rtlCol="0">
            <a:spAutoFit/>
          </a:bodyPr>
          <a:lstStyle/>
          <a:p>
            <a:r>
              <a:rPr lang="de-DE" sz="1400" b="0" i="0" u="none" strike="noStrike" baseline="0" dirty="0">
                <a:solidFill>
                  <a:srgbClr val="FF0000"/>
                </a:solidFill>
                <a:latin typeface="Arial" panose="020B0604020202020204" pitchFamily="34" charset="0"/>
              </a:rPr>
              <a:t>Gletschervorfeld</a:t>
            </a:r>
            <a:r>
              <a:rPr lang="de-DE" sz="1400" dirty="0">
                <a:solidFill>
                  <a:srgbClr val="000000"/>
                </a:solidFill>
                <a:latin typeface="Arial" panose="020B0604020202020204" pitchFamily="34" charset="0"/>
              </a:rPr>
              <a:t>: </a:t>
            </a:r>
            <a:r>
              <a:rPr lang="de-DE" sz="1400" b="0" i="0" u="none" strike="noStrike" baseline="0" dirty="0">
                <a:solidFill>
                  <a:srgbClr val="000000"/>
                </a:solidFill>
                <a:latin typeface="Arial" panose="020B0604020202020204" pitchFamily="34" charset="0"/>
              </a:rPr>
              <a:t>zwischen aktuellem Gletscherrand und Moränen des letzten Höchststandes (Kleine Eiszeit um 1850)</a:t>
            </a:r>
          </a:p>
          <a:p>
            <a:endParaRPr lang="de-CH" dirty="0"/>
          </a:p>
        </p:txBody>
      </p:sp>
      <p:sp>
        <p:nvSpPr>
          <p:cNvPr id="6" name="Textfeld 5">
            <a:extLst>
              <a:ext uri="{FF2B5EF4-FFF2-40B4-BE49-F238E27FC236}">
                <a16:creationId xmlns:a16="http://schemas.microsoft.com/office/drawing/2014/main" id="{F676FBD6-BD7E-462C-B710-39B5657D191B}"/>
              </a:ext>
            </a:extLst>
          </p:cNvPr>
          <p:cNvSpPr txBox="1"/>
          <p:nvPr/>
        </p:nvSpPr>
        <p:spPr>
          <a:xfrm>
            <a:off x="5327871" y="5941907"/>
            <a:ext cx="4968554" cy="1015663"/>
          </a:xfrm>
          <a:prstGeom prst="rect">
            <a:avLst/>
          </a:prstGeom>
          <a:noFill/>
        </p:spPr>
        <p:txBody>
          <a:bodyPr wrap="square" rtlCol="0">
            <a:spAutoFit/>
          </a:bodyPr>
          <a:lstStyle/>
          <a:p>
            <a:r>
              <a:rPr lang="de-DE" sz="1400" b="0" i="0" u="none" strike="noStrike" baseline="0" dirty="0">
                <a:solidFill>
                  <a:srgbClr val="FF0000"/>
                </a:solidFill>
                <a:latin typeface="Arial" panose="020B0604020202020204" pitchFamily="34" charset="0"/>
              </a:rPr>
              <a:t>Schwemmebenen: </a:t>
            </a:r>
            <a:r>
              <a:rPr lang="de-DE" sz="1400" b="0" i="0" u="none" strike="noStrike" baseline="0" dirty="0">
                <a:latin typeface="Arial" panose="020B0604020202020204" pitchFamily="34" charset="0"/>
              </a:rPr>
              <a:t>dynamische Auen. in stetem Wandel, mit Überschwemmung, Erosion und Ablagerung. Können innerhalb oder </a:t>
            </a:r>
            <a:r>
              <a:rPr lang="de-DE" sz="1400" b="0" i="0" u="none" strike="noStrike" baseline="0" dirty="0" err="1">
                <a:latin typeface="Arial" panose="020B0604020202020204" pitchFamily="34" charset="0"/>
              </a:rPr>
              <a:t>ausserhalb</a:t>
            </a:r>
            <a:r>
              <a:rPr lang="de-DE" sz="1400" b="0" i="0" u="none" strike="noStrike" baseline="0" dirty="0">
                <a:latin typeface="Arial" panose="020B0604020202020204" pitchFamily="34" charset="0"/>
              </a:rPr>
              <a:t> eines Gletschervorfelds liegen.</a:t>
            </a:r>
          </a:p>
          <a:p>
            <a:endParaRPr lang="de-CH" dirty="0"/>
          </a:p>
        </p:txBody>
      </p:sp>
    </p:spTree>
    <p:extLst>
      <p:ext uri="{BB962C8B-B14F-4D97-AF65-F5344CB8AC3E}">
        <p14:creationId xmlns:p14="http://schemas.microsoft.com/office/powerpoint/2010/main" val="3166314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C995246-2880-4B18-962E-894940506AA2}"/>
              </a:ext>
            </a:extLst>
          </p:cNvPr>
          <p:cNvSpPr txBox="1"/>
          <p:nvPr/>
        </p:nvSpPr>
        <p:spPr>
          <a:xfrm>
            <a:off x="360000" y="360000"/>
            <a:ext cx="9937104" cy="1384995"/>
          </a:xfrm>
          <a:prstGeom prst="rect">
            <a:avLst/>
          </a:prstGeom>
          <a:noFill/>
        </p:spPr>
        <p:txBody>
          <a:bodyPr wrap="square" rtlCol="0">
            <a:spAutoFit/>
          </a:bodyPr>
          <a:lstStyle/>
          <a:p>
            <a:r>
              <a:rPr lang="de-DE" sz="1800" b="1" dirty="0">
                <a:latin typeface="Arial" panose="020B0604020202020204" pitchFamily="34" charset="0"/>
                <a:cs typeface="Arial" panose="020B0604020202020204" pitchFamily="34" charset="0"/>
              </a:rPr>
              <a:t>Das Inventar der Gletschervorfelder der Schweiz, IGLES</a:t>
            </a:r>
          </a:p>
          <a:p>
            <a:endParaRPr lang="de-DE" dirty="0">
              <a:latin typeface="Arial" panose="020B0604020202020204" pitchFamily="34" charset="0"/>
              <a:cs typeface="Arial" panose="020B0604020202020204" pitchFamily="34" charset="0"/>
            </a:endParaRPr>
          </a:p>
          <a:p>
            <a:r>
              <a:rPr lang="de-DE" sz="1600" dirty="0">
                <a:latin typeface="Arial" panose="020B0604020202020204" pitchFamily="34" charset="0"/>
                <a:cs typeface="Arial" panose="020B0604020202020204" pitchFamily="34" charset="0"/>
              </a:rPr>
              <a:t>Im Auftrag des BAFU zwischen 1995 und 1998 erstellt</a:t>
            </a:r>
          </a:p>
          <a:p>
            <a:endParaRPr lang="de-DE" sz="1600" dirty="0">
              <a:latin typeface="Arial" panose="020B0604020202020204" pitchFamily="34" charset="0"/>
              <a:cs typeface="Arial" panose="020B0604020202020204" pitchFamily="34" charset="0"/>
            </a:endParaRPr>
          </a:p>
          <a:p>
            <a:pPr>
              <a:spcAft>
                <a:spcPts val="600"/>
              </a:spcAft>
            </a:pPr>
            <a:r>
              <a:rPr lang="de-DE" sz="1600" dirty="0">
                <a:latin typeface="Arial" panose="020B0604020202020204" pitchFamily="34" charset="0"/>
                <a:cs typeface="Arial" panose="020B0604020202020204" pitchFamily="34" charset="0"/>
              </a:rPr>
              <a:t>Grundlage: Gletscherinventar mit 1‘828 Gletschern und Firnfeldern</a:t>
            </a:r>
            <a:endParaRPr lang="de-CH" sz="1600" dirty="0">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08279552-67D5-4B4A-A383-7002EAC0B8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20" r="5307" b="412"/>
          <a:stretch/>
        </p:blipFill>
        <p:spPr>
          <a:xfrm>
            <a:off x="431329" y="2013571"/>
            <a:ext cx="10224457" cy="4825742"/>
          </a:xfrm>
          <a:prstGeom prst="rect">
            <a:avLst/>
          </a:prstGeom>
        </p:spPr>
      </p:pic>
    </p:spTree>
    <p:extLst>
      <p:ext uri="{BB962C8B-B14F-4D97-AF65-F5344CB8AC3E}">
        <p14:creationId xmlns:p14="http://schemas.microsoft.com/office/powerpoint/2010/main" val="337533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C995246-2880-4B18-962E-894940506AA2}"/>
              </a:ext>
            </a:extLst>
          </p:cNvPr>
          <p:cNvSpPr txBox="1"/>
          <p:nvPr/>
        </p:nvSpPr>
        <p:spPr>
          <a:xfrm>
            <a:off x="360000" y="360000"/>
            <a:ext cx="10225136" cy="1538883"/>
          </a:xfrm>
          <a:prstGeom prst="rect">
            <a:avLst/>
          </a:prstGeom>
          <a:noFill/>
        </p:spPr>
        <p:txBody>
          <a:bodyPr wrap="square" rtlCol="0">
            <a:spAutoFit/>
          </a:bodyPr>
          <a:lstStyle/>
          <a:p>
            <a:r>
              <a:rPr lang="de-DE" sz="1800" b="1" dirty="0">
                <a:latin typeface="Arial" panose="020B0604020202020204" pitchFamily="34" charset="0"/>
                <a:cs typeface="Arial" panose="020B0604020202020204" pitchFamily="34" charset="0"/>
              </a:rPr>
              <a:t>Das Inventar der Gletschervorfelder der Schweiz, IGLES</a:t>
            </a:r>
          </a:p>
          <a:p>
            <a:pPr>
              <a:spcAft>
                <a:spcPts val="600"/>
              </a:spcAft>
            </a:pPr>
            <a:endParaRPr lang="de-DE" sz="18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de-CH" sz="1600" dirty="0">
                <a:latin typeface="Arial" panose="020B0604020202020204" pitchFamily="34" charset="0"/>
                <a:cs typeface="Arial" panose="020B0604020202020204" pitchFamily="34" charset="0"/>
              </a:rPr>
              <a:t>Selektion von 162 Gletschervorfeldern und 65 Schwemmebenen (nach </a:t>
            </a:r>
            <a:r>
              <a:rPr lang="de-CH" sz="1600" dirty="0" err="1">
                <a:latin typeface="Arial" panose="020B0604020202020204" pitchFamily="34" charset="0"/>
                <a:cs typeface="Arial" panose="020B0604020202020204" pitchFamily="34" charset="0"/>
              </a:rPr>
              <a:t>geomorpholoigschen</a:t>
            </a:r>
            <a:r>
              <a:rPr lang="de-CH" sz="1600" dirty="0">
                <a:latin typeface="Arial" panose="020B0604020202020204" pitchFamily="34" charset="0"/>
                <a:cs typeface="Arial" panose="020B0604020202020204" pitchFamily="34" charset="0"/>
              </a:rPr>
              <a:t> Kriterien) </a:t>
            </a:r>
          </a:p>
          <a:p>
            <a:pPr marL="285750" indent="-285750">
              <a:spcAft>
                <a:spcPts val="600"/>
              </a:spcAft>
              <a:buFont typeface="Arial" panose="020B0604020202020204" pitchFamily="34" charset="0"/>
              <a:buChar char="•"/>
            </a:pPr>
            <a:r>
              <a:rPr lang="de-CH" sz="1600" dirty="0">
                <a:latin typeface="Arial" panose="020B0604020202020204" pitchFamily="34" charset="0"/>
                <a:cs typeface="Arial" panose="020B0604020202020204" pitchFamily="34" charset="0"/>
              </a:rPr>
              <a:t>Begehung dieser 227 Potenzialgebiete im Feld 1995-98 und Erfassung der geomorphologischen und botanischen Werte</a:t>
            </a:r>
          </a:p>
        </p:txBody>
      </p:sp>
      <p:pic>
        <p:nvPicPr>
          <p:cNvPr id="4" name="Grafik 3">
            <a:extLst>
              <a:ext uri="{FF2B5EF4-FFF2-40B4-BE49-F238E27FC236}">
                <a16:creationId xmlns:a16="http://schemas.microsoft.com/office/drawing/2014/main" id="{3BF016E3-F287-4BC2-B8C9-69206E3636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817" r="3909"/>
          <a:stretch/>
        </p:blipFill>
        <p:spPr>
          <a:xfrm>
            <a:off x="417720" y="2015480"/>
            <a:ext cx="10382043" cy="4880479"/>
          </a:xfrm>
          <a:prstGeom prst="rect">
            <a:avLst/>
          </a:prstGeom>
        </p:spPr>
      </p:pic>
    </p:spTree>
    <p:extLst>
      <p:ext uri="{BB962C8B-B14F-4D97-AF65-F5344CB8AC3E}">
        <p14:creationId xmlns:p14="http://schemas.microsoft.com/office/powerpoint/2010/main" val="637600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F39217E-A9BF-46E6-BF61-A16D00C97D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8" t="35013" r="6005" b="413"/>
          <a:stretch/>
        </p:blipFill>
        <p:spPr>
          <a:xfrm>
            <a:off x="431329" y="2015481"/>
            <a:ext cx="10153128" cy="4834832"/>
          </a:xfrm>
          <a:prstGeom prst="rect">
            <a:avLst/>
          </a:prstGeom>
        </p:spPr>
      </p:pic>
      <p:sp>
        <p:nvSpPr>
          <p:cNvPr id="3" name="Textfeld 2">
            <a:extLst>
              <a:ext uri="{FF2B5EF4-FFF2-40B4-BE49-F238E27FC236}">
                <a16:creationId xmlns:a16="http://schemas.microsoft.com/office/drawing/2014/main" id="{9C995246-2880-4B18-962E-894940506AA2}"/>
              </a:ext>
            </a:extLst>
          </p:cNvPr>
          <p:cNvSpPr txBox="1"/>
          <p:nvPr/>
        </p:nvSpPr>
        <p:spPr>
          <a:xfrm>
            <a:off x="360000" y="360000"/>
            <a:ext cx="10153128" cy="1461939"/>
          </a:xfrm>
          <a:prstGeom prst="rect">
            <a:avLst/>
          </a:prstGeom>
          <a:noFill/>
        </p:spPr>
        <p:txBody>
          <a:bodyPr wrap="square" rtlCol="0">
            <a:spAutoFit/>
          </a:bodyPr>
          <a:lstStyle/>
          <a:p>
            <a:r>
              <a:rPr lang="de-DE" sz="1800" b="1" dirty="0">
                <a:latin typeface="Arial" panose="020B0604020202020204" pitchFamily="34" charset="0"/>
                <a:cs typeface="Arial" panose="020B0604020202020204" pitchFamily="34" charset="0"/>
              </a:rPr>
              <a:t>Das Inventar der Gletschervorfelder der Schweiz, IGLES</a:t>
            </a:r>
          </a:p>
          <a:p>
            <a:endParaRPr lang="de-CH" dirty="0"/>
          </a:p>
          <a:p>
            <a:pPr marL="285750" indent="-285750">
              <a:spcAft>
                <a:spcPts val="600"/>
              </a:spcAft>
              <a:buFont typeface="Wingdings" panose="05000000000000000000" pitchFamily="2" charset="2"/>
              <a:buChar char="§"/>
            </a:pPr>
            <a:r>
              <a:rPr lang="de-CH" sz="1600" dirty="0">
                <a:latin typeface="Arial" panose="020B0604020202020204" pitchFamily="34" charset="0"/>
                <a:cs typeface="Arial" panose="020B0604020202020204" pitchFamily="34" charset="0"/>
              </a:rPr>
              <a:t>Bewertung der 227 Potenzialgebiete nach einem systematischen Verfahren</a:t>
            </a:r>
          </a:p>
          <a:p>
            <a:pPr marL="285750" indent="-285750">
              <a:spcAft>
                <a:spcPts val="600"/>
              </a:spcAft>
              <a:buFont typeface="Wingdings" panose="05000000000000000000" pitchFamily="2" charset="2"/>
              <a:buChar char="§"/>
            </a:pPr>
            <a:r>
              <a:rPr lang="de-CH" sz="1600" dirty="0">
                <a:latin typeface="Arial" panose="020B0604020202020204" pitchFamily="34" charset="0"/>
                <a:cs typeface="Arial" panose="020B0604020202020204" pitchFamily="34" charset="0"/>
              </a:rPr>
              <a:t>52 Gletschervorfelder und 14 Schwemmebenen (30% der Potenzialobjekte) erhalten </a:t>
            </a:r>
            <a:r>
              <a:rPr lang="de-CH" sz="1600" dirty="0">
                <a:solidFill>
                  <a:srgbClr val="FF0000"/>
                </a:solidFill>
                <a:latin typeface="Arial" panose="020B0604020202020204" pitchFamily="34" charset="0"/>
                <a:cs typeface="Arial" panose="020B0604020202020204" pitchFamily="34" charset="0"/>
              </a:rPr>
              <a:t>nationale Bedeutung</a:t>
            </a:r>
            <a:r>
              <a:rPr lang="de-CH" sz="1600" dirty="0">
                <a:latin typeface="Arial" panose="020B0604020202020204" pitchFamily="34" charset="0"/>
                <a:cs typeface="Arial" panose="020B0604020202020204" pitchFamily="34" charset="0"/>
              </a:rPr>
              <a:t>. Diese werden 2001 als alpine Auen im Aueninventar integriert.</a:t>
            </a:r>
          </a:p>
        </p:txBody>
      </p:sp>
      <p:sp>
        <p:nvSpPr>
          <p:cNvPr id="8" name="Ellipse 7">
            <a:extLst>
              <a:ext uri="{FF2B5EF4-FFF2-40B4-BE49-F238E27FC236}">
                <a16:creationId xmlns:a16="http://schemas.microsoft.com/office/drawing/2014/main" id="{63FE6B58-6E84-4E6D-AD52-69A21CE3855A}"/>
              </a:ext>
            </a:extLst>
          </p:cNvPr>
          <p:cNvSpPr/>
          <p:nvPr/>
        </p:nvSpPr>
        <p:spPr>
          <a:xfrm>
            <a:off x="4576133" y="3407267"/>
            <a:ext cx="252000" cy="25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Textfeld 9">
            <a:extLst>
              <a:ext uri="{FF2B5EF4-FFF2-40B4-BE49-F238E27FC236}">
                <a16:creationId xmlns:a16="http://schemas.microsoft.com/office/drawing/2014/main" id="{798AB515-443F-482C-AB18-1D984C2927A1}"/>
              </a:ext>
            </a:extLst>
          </p:cNvPr>
          <p:cNvSpPr txBox="1"/>
          <p:nvPr/>
        </p:nvSpPr>
        <p:spPr>
          <a:xfrm>
            <a:off x="3516994" y="2533245"/>
            <a:ext cx="1091006" cy="276999"/>
          </a:xfrm>
          <a:prstGeom prst="rect">
            <a:avLst/>
          </a:prstGeom>
          <a:solidFill>
            <a:schemeClr val="bg1"/>
          </a:solidFill>
        </p:spPr>
        <p:txBody>
          <a:bodyPr wrap="square" rtlCol="0">
            <a:spAutoFit/>
          </a:bodyPr>
          <a:lstStyle/>
          <a:p>
            <a:r>
              <a:rPr lang="de-DE" sz="1200" dirty="0">
                <a:latin typeface="Arial" panose="020B0604020202020204" pitchFamily="34" charset="0"/>
                <a:cs typeface="Arial" panose="020B0604020202020204" pitchFamily="34" charset="0"/>
              </a:rPr>
              <a:t>Triftgletscher</a:t>
            </a:r>
            <a:endParaRPr lang="de-CH" sz="1200" dirty="0">
              <a:latin typeface="Arial" panose="020B0604020202020204" pitchFamily="34" charset="0"/>
              <a:cs typeface="Arial" panose="020B0604020202020204" pitchFamily="34" charset="0"/>
            </a:endParaRPr>
          </a:p>
        </p:txBody>
      </p:sp>
      <p:cxnSp>
        <p:nvCxnSpPr>
          <p:cNvPr id="12" name="Gerade Verbindung mit Pfeil 11">
            <a:extLst>
              <a:ext uri="{FF2B5EF4-FFF2-40B4-BE49-F238E27FC236}">
                <a16:creationId xmlns:a16="http://schemas.microsoft.com/office/drawing/2014/main" id="{E948FC22-A032-48A2-8F1E-3F39CE271428}"/>
              </a:ext>
            </a:extLst>
          </p:cNvPr>
          <p:cNvCxnSpPr>
            <a:cxnSpLocks/>
          </p:cNvCxnSpPr>
          <p:nvPr/>
        </p:nvCxnSpPr>
        <p:spPr>
          <a:xfrm>
            <a:off x="4391769" y="2810244"/>
            <a:ext cx="216231" cy="597023"/>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16821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0</TotalTime>
  <Words>2138</Words>
  <Application>Microsoft Office PowerPoint</Application>
  <PresentationFormat>Benutzerdefiniert</PresentationFormat>
  <Paragraphs>223</Paragraphs>
  <Slides>28</Slides>
  <Notes>19</Notes>
  <HiddenSlides>3</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28</vt:i4>
      </vt:variant>
    </vt:vector>
  </HeadingPairs>
  <TitlesOfParts>
    <vt:vector size="33" baseType="lpstr">
      <vt:lpstr>Arial</vt:lpstr>
      <vt:lpstr>Calibri</vt:lpstr>
      <vt:lpstr>Calibri Light</vt:lpstr>
      <vt:lpstr>Wingdings</vt:lpstr>
      <vt:lpstr>Office Theme</vt:lpstr>
      <vt:lpstr>Trift       </vt:lpstr>
      <vt:lpstr>Trift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Vielfalt Gewässer: Wasserfall, Kaskade, Mäander, See, Schlucht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Salecina Trift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Salecina Trift</dc:title>
  <dc:creator>NB</dc:creator>
  <cp:lastModifiedBy>Nick Roellin</cp:lastModifiedBy>
  <cp:revision>190</cp:revision>
  <dcterms:created xsi:type="dcterms:W3CDTF">2018-09-22T12:44:01Z</dcterms:created>
  <dcterms:modified xsi:type="dcterms:W3CDTF">2021-04-22T20:07:53Z</dcterms:modified>
</cp:coreProperties>
</file>